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1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2" r:id="rId5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DF9F2D-A714-690E-CF83-4B78C8CA1DCA}" name="Jessica Romero" initials="JR" userId="S::jbaham@sdsu.edu::a4c55978-c35d-4efe-89f2-dcfcfe9ad90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03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modernComment_101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BE1B005-825E-D645-A535-0E3B8DDB3EF3}" authorId="{3CDF9F2D-A714-690E-CF83-4B78C8CA1DCA}" created="2026-06-17T19:43:12.587">
    <pc:sldMkLst xmlns:pc="http://schemas.microsoft.com/office/powerpoint/2013/main/command">
      <pc:docMk/>
      <pc:sldMk cId="0" sldId="257"/>
    </pc:sldMkLst>
    <p188:txBody>
      <a:bodyPr/>
      <a:lstStyle/>
      <a:p>
        <a:r>
          <a:rPr lang="en-US"/>
          <a:t>To insert profile image, right click the profile image --&gt; select "Change Picture --&gt; select "From a File" --&gt; then select the appropriate file.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245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049481" y="2340769"/>
            <a:ext cx="8593283" cy="3249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800" b="1" kern="0" spc="-156" dirty="0">
                <a:solidFill>
                  <a:srgbClr val="1569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Title</a:t>
            </a:r>
            <a:endParaRPr lang="en-US" sz="7800" dirty="0"/>
          </a:p>
        </p:txBody>
      </p:sp>
      <p:sp>
        <p:nvSpPr>
          <p:cNvPr id="4" name="Text 2"/>
          <p:cNvSpPr/>
          <p:nvPr/>
        </p:nvSpPr>
        <p:spPr>
          <a:xfrm>
            <a:off x="1049480" y="6192144"/>
            <a:ext cx="8593284" cy="22755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50" dirty="0">
                <a:solidFill>
                  <a:srgbClr val="6B7E83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Subtitle (if applicable)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10668000" y="876300"/>
            <a:ext cx="6858000" cy="6662738"/>
          </a:xfrm>
          <a:prstGeom prst="roundRect">
            <a:avLst>
              <a:gd name="adj" fmla="val 1430"/>
            </a:avLst>
          </a:prstGeom>
          <a:ln/>
          <a:effectLst>
            <a:outerShdw blurRad="571500" dist="228600" dir="5400000" algn="bl" rotWithShape="0">
              <a:srgbClr val="15697A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960BA6-E9BF-C230-0E73-54EAF73924A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62260" y="876300"/>
            <a:ext cx="7063740" cy="8686800"/>
            <a:chOff x="10462260" y="876300"/>
            <a:chExt cx="7063740" cy="8686800"/>
          </a:xfrm>
        </p:grpSpPr>
        <p:pic>
          <p:nvPicPr>
            <p:cNvPr id="6" name="Image 0" descr="preencoded.png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rcRect t="1424" b="1424"/>
            <a:stretch/>
          </p:blipFill>
          <p:spPr>
            <a:xfrm>
              <a:off x="10668000" y="876300"/>
              <a:ext cx="6858000" cy="6662738"/>
            </a:xfrm>
            <a:prstGeom prst="rect">
              <a:avLst/>
            </a:prstGeom>
          </p:spPr>
        </p:pic>
        <p:sp>
          <p:nvSpPr>
            <p:cNvPr id="7" name="Text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2260" y="7786688"/>
              <a:ext cx="7063740" cy="6810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4200" b="1" i="1" kern="0" spc="4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RE</a:t>
              </a:r>
              <a:r>
                <a:rPr lang="en-US" sz="4200" b="1" i="1" kern="0" spc="42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:</a:t>
              </a:r>
              <a:r>
                <a:rPr lang="en-US" sz="4200" b="1" i="1" kern="0" spc="4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BORDER 2026</a:t>
              </a:r>
              <a:endParaRPr lang="en-US" sz="4200" dirty="0"/>
            </a:p>
          </p:txBody>
        </p:sp>
        <p:sp>
          <p:nvSpPr>
            <p:cNvPr id="8" name="Text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2260" y="8505825"/>
              <a:ext cx="7063740" cy="3333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1950" b="1" dirty="0">
                  <a:solidFill>
                    <a:srgbClr val="233A4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8th Annual Binational Conference</a:t>
              </a:r>
              <a:endParaRPr lang="en-US" sz="1950" dirty="0"/>
            </a:p>
          </p:txBody>
        </p:sp>
        <p:sp>
          <p:nvSpPr>
            <p:cNvPr id="9" name="Text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2260" y="8801100"/>
              <a:ext cx="7063740" cy="3333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1950" dirty="0">
                  <a:solidFill>
                    <a:srgbClr val="6B7E83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Hosted at San Diego State University</a:t>
              </a:r>
              <a:endParaRPr lang="en-US" sz="1950" dirty="0"/>
            </a:p>
          </p:txBody>
        </p:sp>
        <p:sp>
          <p:nvSpPr>
            <p:cNvPr id="10" name="Text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62260" y="9229725"/>
              <a:ext cx="7063740" cy="3333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1950" i="1" dirty="0">
                  <a:solidFill>
                    <a:srgbClr val="2E8DA1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One Region: Border Innovation &amp; Resilience</a:t>
              </a:r>
              <a:endParaRPr lang="en-US" sz="195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828675"/>
            <a:ext cx="4875789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 kern="0" spc="-45" dirty="0">
                <a:solidFill>
                  <a:srgbClr val="1569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Meet the Panelists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1143000" y="1546845"/>
            <a:ext cx="16482060" cy="2956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i="1" dirty="0">
                <a:solidFill>
                  <a:srgbClr val="93A8AE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Conozca a los panelistas</a:t>
            </a:r>
            <a:endParaRPr lang="en-US" sz="1950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9084D9-BFC1-9DB6-8074-D6716A17B87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143000" y="8934450"/>
            <a:ext cx="16002000" cy="602457"/>
            <a:chOff x="1143000" y="8934450"/>
            <a:chExt cx="16002000" cy="602457"/>
          </a:xfrm>
        </p:grpSpPr>
        <p:sp>
          <p:nvSpPr>
            <p:cNvPr id="19" name="Shape 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3000" y="8934450"/>
              <a:ext cx="16002000" cy="19050"/>
            </a:xfrm>
            <a:prstGeom prst="rect">
              <a:avLst/>
            </a:prstGeom>
            <a:solidFill>
              <a:srgbClr val="E2E6E6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3000" y="9258300"/>
              <a:ext cx="171450" cy="266700"/>
            </a:xfrm>
            <a:prstGeom prst="rect">
              <a:avLst/>
            </a:prstGeom>
            <a:solidFill>
              <a:srgbClr val="EDB23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1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81125" y="9201150"/>
              <a:ext cx="171450" cy="323850"/>
            </a:xfrm>
            <a:prstGeom prst="rect">
              <a:avLst/>
            </a:prstGeom>
            <a:solidFill>
              <a:srgbClr val="82CFC2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Shap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19250" y="9258300"/>
              <a:ext cx="171450" cy="266700"/>
            </a:xfrm>
            <a:prstGeom prst="rect">
              <a:avLst/>
            </a:prstGeom>
            <a:solidFill>
              <a:srgbClr val="E5762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Shape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57375" y="9201150"/>
              <a:ext cx="171450" cy="323850"/>
            </a:xfrm>
            <a:prstGeom prst="rect">
              <a:avLst/>
            </a:prstGeom>
            <a:solidFill>
              <a:srgbClr val="15697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2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81225" y="9227344"/>
              <a:ext cx="2058739" cy="30956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00" b="1" kern="0" spc="7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RE</a:t>
              </a:r>
              <a:r>
                <a:rPr lang="en-US" sz="1800" b="1" kern="0" spc="72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:</a:t>
              </a:r>
              <a:r>
                <a:rPr lang="en-US" sz="1800" b="1" kern="0" spc="7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BORDER 2026</a:t>
              </a:r>
              <a:endParaRPr lang="en-US" sz="1800" dirty="0"/>
            </a:p>
          </p:txBody>
        </p:sp>
        <p:sp>
          <p:nvSpPr>
            <p:cNvPr id="25" name="Text 2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70501" y="9227344"/>
              <a:ext cx="5574499" cy="30956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1800" kern="0" spc="252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8TH ANNUAL BINATIONAL CONFERENCE</a:t>
              </a:r>
              <a:endParaRPr lang="en-US" sz="180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0635498-0A9B-DEFA-9A4B-7270C7420D3C}"/>
              </a:ext>
            </a:extLst>
          </p:cNvPr>
          <p:cNvGrpSpPr/>
          <p:nvPr/>
        </p:nvGrpSpPr>
        <p:grpSpPr>
          <a:xfrm>
            <a:off x="213201" y="2827399"/>
            <a:ext cx="3288347" cy="4542309"/>
            <a:chOff x="4032205" y="3134841"/>
            <a:chExt cx="3288347" cy="4542309"/>
          </a:xfrm>
        </p:grpSpPr>
        <p:sp>
          <p:nvSpPr>
            <p:cNvPr id="38" name="Text 2">
              <a:extLst>
                <a:ext uri="{FF2B5EF4-FFF2-40B4-BE49-F238E27FC236}">
                  <a16:creationId xmlns:a16="http://schemas.microsoft.com/office/drawing/2014/main" id="{C3C84199-46AC-2A1D-9952-A074E906CE47}"/>
                </a:ext>
              </a:extLst>
            </p:cNvPr>
            <p:cNvSpPr/>
            <p:nvPr/>
          </p:nvSpPr>
          <p:spPr>
            <a:xfrm>
              <a:off x="4032205" y="5489024"/>
              <a:ext cx="3288347" cy="67873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12000"/>
                </a:lnSpc>
                <a:buNone/>
              </a:pPr>
              <a:r>
                <a:rPr lang="en-US" sz="2250" b="1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Name</a:t>
              </a:r>
              <a:endParaRPr lang="en-US" sz="2250" dirty="0"/>
            </a:p>
          </p:txBody>
        </p:sp>
        <p:sp>
          <p:nvSpPr>
            <p:cNvPr id="39" name="Text 3">
              <a:extLst>
                <a:ext uri="{FF2B5EF4-FFF2-40B4-BE49-F238E27FC236}">
                  <a16:creationId xmlns:a16="http://schemas.microsoft.com/office/drawing/2014/main" id="{7421954C-0BD2-A05C-2849-6209CB78F580}"/>
                </a:ext>
              </a:extLst>
            </p:cNvPr>
            <p:cNvSpPr/>
            <p:nvPr/>
          </p:nvSpPr>
          <p:spPr>
            <a:xfrm>
              <a:off x="4141153" y="6238391"/>
              <a:ext cx="3179399" cy="579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Title</a:t>
              </a:r>
              <a:endParaRPr lang="en-US" sz="1800" dirty="0"/>
            </a:p>
          </p:txBody>
        </p:sp>
        <p:sp>
          <p:nvSpPr>
            <p:cNvPr id="40" name="Text 4">
              <a:extLst>
                <a:ext uri="{FF2B5EF4-FFF2-40B4-BE49-F238E27FC236}">
                  <a16:creationId xmlns:a16="http://schemas.microsoft.com/office/drawing/2014/main" id="{8ED758EB-6C42-F5C7-9474-51E3D89B39E4}"/>
                </a:ext>
              </a:extLst>
            </p:cNvPr>
            <p:cNvSpPr/>
            <p:nvPr/>
          </p:nvSpPr>
          <p:spPr>
            <a:xfrm>
              <a:off x="4141153" y="6958756"/>
              <a:ext cx="3179399" cy="71839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5000"/>
                </a:lnSpc>
                <a:buNone/>
              </a:pPr>
              <a:r>
                <a:rPr lang="en-US" sz="1800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Institution</a:t>
              </a:r>
              <a:endParaRPr lang="en-US" sz="1800" dirty="0"/>
            </a:p>
          </p:txBody>
        </p:sp>
        <p:pic>
          <p:nvPicPr>
            <p:cNvPr id="41" name="Picture 40" descr="A grey person icon on a black background&#10;&#10;AI-generated content may be incorrect.">
              <a:extLst>
                <a:ext uri="{FF2B5EF4-FFF2-40B4-BE49-F238E27FC236}">
                  <a16:creationId xmlns:a16="http://schemas.microsoft.com/office/drawing/2014/main" id="{58AF199C-58DD-D8A6-9F9D-F9A9BDFB6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0379" y="3134841"/>
              <a:ext cx="2032000" cy="20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schemeClr val="accent1">
                  <a:lumMod val="20000"/>
                  <a:lumOff val="80000"/>
                  <a:alpha val="40000"/>
                </a:schemeClr>
              </a:outerShdw>
              <a:softEdge rad="95899"/>
            </a:effectLst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93C9BD8-8903-7C80-B7D1-448F04241CAA}"/>
              </a:ext>
            </a:extLst>
          </p:cNvPr>
          <p:cNvGrpSpPr/>
          <p:nvPr/>
        </p:nvGrpSpPr>
        <p:grpSpPr>
          <a:xfrm>
            <a:off x="3802040" y="2827399"/>
            <a:ext cx="3288347" cy="4542309"/>
            <a:chOff x="4032205" y="3134841"/>
            <a:chExt cx="3288347" cy="4542309"/>
          </a:xfrm>
        </p:grpSpPr>
        <p:sp>
          <p:nvSpPr>
            <p:cNvPr id="61" name="Text 2">
              <a:extLst>
                <a:ext uri="{FF2B5EF4-FFF2-40B4-BE49-F238E27FC236}">
                  <a16:creationId xmlns:a16="http://schemas.microsoft.com/office/drawing/2014/main" id="{532E4E20-9B7D-BF53-16E4-CB20D810C121}"/>
                </a:ext>
              </a:extLst>
            </p:cNvPr>
            <p:cNvSpPr/>
            <p:nvPr/>
          </p:nvSpPr>
          <p:spPr>
            <a:xfrm>
              <a:off x="4032205" y="5489024"/>
              <a:ext cx="3288347" cy="67873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12000"/>
                </a:lnSpc>
                <a:buNone/>
              </a:pPr>
              <a:r>
                <a:rPr lang="en-US" sz="2250" b="1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Name</a:t>
              </a:r>
              <a:endParaRPr lang="en-US" sz="2250" dirty="0"/>
            </a:p>
          </p:txBody>
        </p:sp>
        <p:sp>
          <p:nvSpPr>
            <p:cNvPr id="62" name="Text 3">
              <a:extLst>
                <a:ext uri="{FF2B5EF4-FFF2-40B4-BE49-F238E27FC236}">
                  <a16:creationId xmlns:a16="http://schemas.microsoft.com/office/drawing/2014/main" id="{C0D0B2CB-B084-C9E4-103B-3D4C90BD9EFC}"/>
                </a:ext>
              </a:extLst>
            </p:cNvPr>
            <p:cNvSpPr/>
            <p:nvPr/>
          </p:nvSpPr>
          <p:spPr>
            <a:xfrm>
              <a:off x="4141153" y="6238391"/>
              <a:ext cx="3179399" cy="579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Title</a:t>
              </a:r>
              <a:endParaRPr lang="en-US" sz="1800" dirty="0"/>
            </a:p>
          </p:txBody>
        </p:sp>
        <p:sp>
          <p:nvSpPr>
            <p:cNvPr id="63" name="Text 4">
              <a:extLst>
                <a:ext uri="{FF2B5EF4-FFF2-40B4-BE49-F238E27FC236}">
                  <a16:creationId xmlns:a16="http://schemas.microsoft.com/office/drawing/2014/main" id="{97D79C5E-D905-0450-16F2-3A3802FD9B8D}"/>
                </a:ext>
              </a:extLst>
            </p:cNvPr>
            <p:cNvSpPr/>
            <p:nvPr/>
          </p:nvSpPr>
          <p:spPr>
            <a:xfrm>
              <a:off x="4141153" y="6958756"/>
              <a:ext cx="3179399" cy="71839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5000"/>
                </a:lnSpc>
                <a:buNone/>
              </a:pPr>
              <a:r>
                <a:rPr lang="en-US" sz="1800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Institution</a:t>
              </a:r>
              <a:endParaRPr lang="en-US" sz="1800" dirty="0"/>
            </a:p>
          </p:txBody>
        </p:sp>
        <p:pic>
          <p:nvPicPr>
            <p:cNvPr id="64" name="Picture 63" descr="A grey person icon on a black background&#10;&#10;AI-generated content may be incorrect.">
              <a:extLst>
                <a:ext uri="{FF2B5EF4-FFF2-40B4-BE49-F238E27FC236}">
                  <a16:creationId xmlns:a16="http://schemas.microsoft.com/office/drawing/2014/main" id="{33FD6F8B-B30C-1280-DA47-BE14B2A1E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0379" y="3134841"/>
              <a:ext cx="2032000" cy="20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schemeClr val="accent1">
                  <a:lumMod val="20000"/>
                  <a:lumOff val="80000"/>
                  <a:alpha val="40000"/>
                </a:schemeClr>
              </a:outerShdw>
              <a:softEdge rad="95899"/>
            </a:effectLst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8B78F3-DA33-65DE-D44D-865AA3D4BE39}"/>
              </a:ext>
            </a:extLst>
          </p:cNvPr>
          <p:cNvGrpSpPr/>
          <p:nvPr/>
        </p:nvGrpSpPr>
        <p:grpSpPr>
          <a:xfrm>
            <a:off x="7499826" y="2827399"/>
            <a:ext cx="3288347" cy="4542309"/>
            <a:chOff x="4032205" y="3134841"/>
            <a:chExt cx="3288347" cy="4542309"/>
          </a:xfrm>
        </p:grpSpPr>
        <p:sp>
          <p:nvSpPr>
            <p:cNvPr id="66" name="Text 2">
              <a:extLst>
                <a:ext uri="{FF2B5EF4-FFF2-40B4-BE49-F238E27FC236}">
                  <a16:creationId xmlns:a16="http://schemas.microsoft.com/office/drawing/2014/main" id="{52A8162F-02FA-FD88-2C3E-F6F5E8161C7C}"/>
                </a:ext>
              </a:extLst>
            </p:cNvPr>
            <p:cNvSpPr/>
            <p:nvPr/>
          </p:nvSpPr>
          <p:spPr>
            <a:xfrm>
              <a:off x="4032205" y="5489024"/>
              <a:ext cx="3288347" cy="67873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12000"/>
                </a:lnSpc>
                <a:buNone/>
              </a:pPr>
              <a:r>
                <a:rPr lang="en-US" sz="2250" b="1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Name</a:t>
              </a:r>
              <a:endParaRPr lang="en-US" sz="2250" dirty="0"/>
            </a:p>
          </p:txBody>
        </p:sp>
        <p:sp>
          <p:nvSpPr>
            <p:cNvPr id="67" name="Text 3">
              <a:extLst>
                <a:ext uri="{FF2B5EF4-FFF2-40B4-BE49-F238E27FC236}">
                  <a16:creationId xmlns:a16="http://schemas.microsoft.com/office/drawing/2014/main" id="{46077F25-2A15-A378-F35D-757CB109321B}"/>
                </a:ext>
              </a:extLst>
            </p:cNvPr>
            <p:cNvSpPr/>
            <p:nvPr/>
          </p:nvSpPr>
          <p:spPr>
            <a:xfrm>
              <a:off x="4141153" y="6238391"/>
              <a:ext cx="3179399" cy="579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Title</a:t>
              </a:r>
              <a:endParaRPr lang="en-US" sz="1800" dirty="0"/>
            </a:p>
          </p:txBody>
        </p:sp>
        <p:sp>
          <p:nvSpPr>
            <p:cNvPr id="68" name="Text 4">
              <a:extLst>
                <a:ext uri="{FF2B5EF4-FFF2-40B4-BE49-F238E27FC236}">
                  <a16:creationId xmlns:a16="http://schemas.microsoft.com/office/drawing/2014/main" id="{55A5F2E9-62E9-3A06-3152-7BA751717D51}"/>
                </a:ext>
              </a:extLst>
            </p:cNvPr>
            <p:cNvSpPr/>
            <p:nvPr/>
          </p:nvSpPr>
          <p:spPr>
            <a:xfrm>
              <a:off x="4141153" y="6958756"/>
              <a:ext cx="3179399" cy="71839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5000"/>
                </a:lnSpc>
                <a:buNone/>
              </a:pPr>
              <a:r>
                <a:rPr lang="en-US" sz="1800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Institution</a:t>
              </a:r>
              <a:endParaRPr lang="en-US" sz="1800" dirty="0"/>
            </a:p>
          </p:txBody>
        </p:sp>
        <p:pic>
          <p:nvPicPr>
            <p:cNvPr id="69" name="Picture 68" descr="A grey person icon on a black background&#10;&#10;AI-generated content may be incorrect.">
              <a:extLst>
                <a:ext uri="{FF2B5EF4-FFF2-40B4-BE49-F238E27FC236}">
                  <a16:creationId xmlns:a16="http://schemas.microsoft.com/office/drawing/2014/main" id="{F9DC5081-E02D-242A-E751-4EC92AF2E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0379" y="3134841"/>
              <a:ext cx="2032000" cy="20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schemeClr val="accent1">
                  <a:lumMod val="20000"/>
                  <a:lumOff val="80000"/>
                  <a:alpha val="40000"/>
                </a:schemeClr>
              </a:outerShdw>
              <a:softEdge rad="95899"/>
            </a:effectLst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B83BABD-22DD-896C-3516-FF4D1A173FAA}"/>
              </a:ext>
            </a:extLst>
          </p:cNvPr>
          <p:cNvGrpSpPr/>
          <p:nvPr/>
        </p:nvGrpSpPr>
        <p:grpSpPr>
          <a:xfrm>
            <a:off x="10875803" y="2827399"/>
            <a:ext cx="3288347" cy="4542309"/>
            <a:chOff x="4032205" y="3134841"/>
            <a:chExt cx="3288347" cy="4542309"/>
          </a:xfrm>
        </p:grpSpPr>
        <p:sp>
          <p:nvSpPr>
            <p:cNvPr id="71" name="Text 2">
              <a:extLst>
                <a:ext uri="{FF2B5EF4-FFF2-40B4-BE49-F238E27FC236}">
                  <a16:creationId xmlns:a16="http://schemas.microsoft.com/office/drawing/2014/main" id="{F559E8A8-84AC-2A79-D30F-B78AC60C00B4}"/>
                </a:ext>
              </a:extLst>
            </p:cNvPr>
            <p:cNvSpPr/>
            <p:nvPr/>
          </p:nvSpPr>
          <p:spPr>
            <a:xfrm>
              <a:off x="4032205" y="5489024"/>
              <a:ext cx="3288347" cy="67873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12000"/>
                </a:lnSpc>
                <a:buNone/>
              </a:pPr>
              <a:r>
                <a:rPr lang="en-US" sz="2250" b="1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Name</a:t>
              </a:r>
              <a:endParaRPr lang="en-US" sz="2250" dirty="0"/>
            </a:p>
          </p:txBody>
        </p:sp>
        <p:sp>
          <p:nvSpPr>
            <p:cNvPr id="72" name="Text 3">
              <a:extLst>
                <a:ext uri="{FF2B5EF4-FFF2-40B4-BE49-F238E27FC236}">
                  <a16:creationId xmlns:a16="http://schemas.microsoft.com/office/drawing/2014/main" id="{4E1361E0-190B-309A-0AB7-6745FA6C490A}"/>
                </a:ext>
              </a:extLst>
            </p:cNvPr>
            <p:cNvSpPr/>
            <p:nvPr/>
          </p:nvSpPr>
          <p:spPr>
            <a:xfrm>
              <a:off x="4141153" y="6238391"/>
              <a:ext cx="3179399" cy="579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Title</a:t>
              </a:r>
              <a:endParaRPr lang="en-US" sz="1800" dirty="0"/>
            </a:p>
          </p:txBody>
        </p:sp>
        <p:sp>
          <p:nvSpPr>
            <p:cNvPr id="73" name="Text 4">
              <a:extLst>
                <a:ext uri="{FF2B5EF4-FFF2-40B4-BE49-F238E27FC236}">
                  <a16:creationId xmlns:a16="http://schemas.microsoft.com/office/drawing/2014/main" id="{1F4132FF-57E0-0D58-10D2-FE5216BBD070}"/>
                </a:ext>
              </a:extLst>
            </p:cNvPr>
            <p:cNvSpPr/>
            <p:nvPr/>
          </p:nvSpPr>
          <p:spPr>
            <a:xfrm>
              <a:off x="4141153" y="6958756"/>
              <a:ext cx="3179399" cy="71839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5000"/>
                </a:lnSpc>
                <a:buNone/>
              </a:pPr>
              <a:r>
                <a:rPr lang="en-US" sz="1800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Institution</a:t>
              </a:r>
              <a:endParaRPr lang="en-US" sz="1800" dirty="0"/>
            </a:p>
          </p:txBody>
        </p:sp>
        <p:pic>
          <p:nvPicPr>
            <p:cNvPr id="74" name="Picture 73" descr="A grey person icon on a black background&#10;&#10;AI-generated content may be incorrect.">
              <a:extLst>
                <a:ext uri="{FF2B5EF4-FFF2-40B4-BE49-F238E27FC236}">
                  <a16:creationId xmlns:a16="http://schemas.microsoft.com/office/drawing/2014/main" id="{CC947822-984A-E816-134E-CB34B1D0E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0379" y="3134841"/>
              <a:ext cx="2032000" cy="20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schemeClr val="accent1">
                  <a:lumMod val="20000"/>
                  <a:lumOff val="80000"/>
                  <a:alpha val="40000"/>
                </a:schemeClr>
              </a:outerShdw>
              <a:softEdge rad="95899"/>
            </a:effectLst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82FEA3D-0C36-6412-9B47-0EEE74FF3118}"/>
              </a:ext>
            </a:extLst>
          </p:cNvPr>
          <p:cNvGrpSpPr/>
          <p:nvPr/>
        </p:nvGrpSpPr>
        <p:grpSpPr>
          <a:xfrm>
            <a:off x="14573589" y="2827399"/>
            <a:ext cx="3288347" cy="4542309"/>
            <a:chOff x="4032205" y="3134841"/>
            <a:chExt cx="3288347" cy="4542309"/>
          </a:xfrm>
        </p:grpSpPr>
        <p:sp>
          <p:nvSpPr>
            <p:cNvPr id="76" name="Text 2">
              <a:extLst>
                <a:ext uri="{FF2B5EF4-FFF2-40B4-BE49-F238E27FC236}">
                  <a16:creationId xmlns:a16="http://schemas.microsoft.com/office/drawing/2014/main" id="{478ACC5B-0DDF-F734-34A0-F9A46E6FD686}"/>
                </a:ext>
              </a:extLst>
            </p:cNvPr>
            <p:cNvSpPr/>
            <p:nvPr/>
          </p:nvSpPr>
          <p:spPr>
            <a:xfrm>
              <a:off x="4032205" y="5489024"/>
              <a:ext cx="3288347" cy="67873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12000"/>
                </a:lnSpc>
                <a:buNone/>
              </a:pPr>
              <a:r>
                <a:rPr lang="en-US" sz="2250" b="1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Name</a:t>
              </a:r>
              <a:endParaRPr lang="en-US" sz="2250" dirty="0"/>
            </a:p>
          </p:txBody>
        </p:sp>
        <p:sp>
          <p:nvSpPr>
            <p:cNvPr id="77" name="Text 3">
              <a:extLst>
                <a:ext uri="{FF2B5EF4-FFF2-40B4-BE49-F238E27FC236}">
                  <a16:creationId xmlns:a16="http://schemas.microsoft.com/office/drawing/2014/main" id="{FA06B148-C5FE-6483-975F-DDE18FACA12A}"/>
                </a:ext>
              </a:extLst>
            </p:cNvPr>
            <p:cNvSpPr/>
            <p:nvPr/>
          </p:nvSpPr>
          <p:spPr>
            <a:xfrm>
              <a:off x="4141153" y="6238391"/>
              <a:ext cx="3179399" cy="579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800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Title</a:t>
              </a:r>
              <a:endParaRPr lang="en-US" sz="1800" dirty="0"/>
            </a:p>
          </p:txBody>
        </p:sp>
        <p:sp>
          <p:nvSpPr>
            <p:cNvPr id="78" name="Text 4">
              <a:extLst>
                <a:ext uri="{FF2B5EF4-FFF2-40B4-BE49-F238E27FC236}">
                  <a16:creationId xmlns:a16="http://schemas.microsoft.com/office/drawing/2014/main" id="{62EA92C6-891B-AF87-48E8-EF9A27B768CB}"/>
                </a:ext>
              </a:extLst>
            </p:cNvPr>
            <p:cNvSpPr/>
            <p:nvPr/>
          </p:nvSpPr>
          <p:spPr>
            <a:xfrm>
              <a:off x="4141153" y="6958756"/>
              <a:ext cx="3179399" cy="71839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5000"/>
                </a:lnSpc>
                <a:buNone/>
              </a:pPr>
              <a:r>
                <a:rPr lang="en-US" sz="1800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Institution</a:t>
              </a:r>
              <a:endParaRPr lang="en-US" sz="1800" dirty="0"/>
            </a:p>
          </p:txBody>
        </p:sp>
        <p:pic>
          <p:nvPicPr>
            <p:cNvPr id="79" name="Picture 78" descr="A grey person icon on a black background&#10;&#10;AI-generated content may be incorrect.">
              <a:extLst>
                <a:ext uri="{FF2B5EF4-FFF2-40B4-BE49-F238E27FC236}">
                  <a16:creationId xmlns:a16="http://schemas.microsoft.com/office/drawing/2014/main" id="{733A45F8-A0F3-0DE1-4104-4868FB5F4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0379" y="3134841"/>
              <a:ext cx="2032000" cy="20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schemeClr val="accent1">
                  <a:lumMod val="20000"/>
                  <a:lumOff val="80000"/>
                  <a:alpha val="40000"/>
                </a:schemeClr>
              </a:outerShdw>
              <a:softEdge rad="95899"/>
            </a:effectLst>
          </p:spPr>
        </p:pic>
      </p:grp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81125" y="4051300"/>
            <a:ext cx="15408275" cy="3524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0" b="1" kern="0" spc="-45" dirty="0">
                <a:solidFill>
                  <a:srgbClr val="15697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INSERT SLIDES HERE</a:t>
            </a:r>
            <a:endParaRPr lang="en-US" sz="8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4D6799-5348-3E3A-08F1-C4E013B0E9B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143000" y="8934450"/>
            <a:ext cx="16002000" cy="602457"/>
            <a:chOff x="1143000" y="8934450"/>
            <a:chExt cx="16002000" cy="602457"/>
          </a:xfrm>
        </p:grpSpPr>
        <p:sp>
          <p:nvSpPr>
            <p:cNvPr id="5" name="Shape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3000" y="8934450"/>
              <a:ext cx="16002000" cy="19050"/>
            </a:xfrm>
            <a:prstGeom prst="rect">
              <a:avLst/>
            </a:prstGeom>
            <a:solidFill>
              <a:srgbClr val="E2E6E6"/>
            </a:soli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Shap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3000" y="9258300"/>
              <a:ext cx="171450" cy="266700"/>
            </a:xfrm>
            <a:prstGeom prst="rect">
              <a:avLst/>
            </a:prstGeom>
            <a:solidFill>
              <a:srgbClr val="EDB23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Shape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81125" y="9201150"/>
              <a:ext cx="171450" cy="323850"/>
            </a:xfrm>
            <a:prstGeom prst="rect">
              <a:avLst/>
            </a:prstGeom>
            <a:solidFill>
              <a:srgbClr val="82CFC2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Shape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19250" y="9258300"/>
              <a:ext cx="171450" cy="266700"/>
            </a:xfrm>
            <a:prstGeom prst="rect">
              <a:avLst/>
            </a:prstGeom>
            <a:solidFill>
              <a:srgbClr val="E5762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hape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57375" y="9201150"/>
              <a:ext cx="171450" cy="323850"/>
            </a:xfrm>
            <a:prstGeom prst="rect">
              <a:avLst/>
            </a:prstGeom>
            <a:solidFill>
              <a:srgbClr val="15697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81225" y="9227344"/>
              <a:ext cx="2058739" cy="30956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00" b="1" kern="0" spc="7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RE</a:t>
              </a:r>
              <a:r>
                <a:rPr lang="en-US" sz="1800" b="1" kern="0" spc="72" dirty="0">
                  <a:solidFill>
                    <a:srgbClr val="E5762C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:</a:t>
              </a:r>
              <a:r>
                <a:rPr lang="en-US" sz="1800" b="1" kern="0" spc="72" dirty="0">
                  <a:solidFill>
                    <a:srgbClr val="15697A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BORDER 2026</a:t>
              </a:r>
              <a:endParaRPr lang="en-US" sz="1800" dirty="0"/>
            </a:p>
          </p:txBody>
        </p:sp>
        <p:sp>
          <p:nvSpPr>
            <p:cNvPr id="11" name="Text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70501" y="9227344"/>
              <a:ext cx="5574499" cy="30956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1800" kern="0" spc="252" dirty="0">
                  <a:solidFill>
                    <a:srgbClr val="93A8AE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8TH ANNUAL BINATIONAL CONFERENCE</a:t>
              </a:r>
              <a:endParaRPr lang="en-US" sz="18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69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/>
          </p:cNvSpPr>
          <p:nvPr/>
        </p:nvSpPr>
        <p:spPr>
          <a:xfrm>
            <a:off x="3537679" y="4438280"/>
            <a:ext cx="10792918" cy="1070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4000" b="1" kern="0" spc="360" dirty="0">
                <a:solidFill>
                  <a:srgbClr val="82CFC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THANK YOU </a:t>
            </a:r>
            <a:r>
              <a:rPr lang="en-US" sz="4000" kern="0" spc="360" dirty="0">
                <a:solidFill>
                  <a:srgbClr val="FFFFFF">
                    <a:alpha val="60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· GRACIAS</a:t>
            </a:r>
            <a:endParaRPr lang="en-US" sz="4000" dirty="0"/>
          </a:p>
        </p:txBody>
      </p:sp>
      <p:sp>
        <p:nvSpPr>
          <p:cNvPr id="20" name="Text 1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3000" y="9253538"/>
            <a:ext cx="2058739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72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</a:t>
            </a:r>
            <a:r>
              <a:rPr lang="en-US" sz="1800" b="1" kern="0" spc="72" dirty="0">
                <a:solidFill>
                  <a:srgbClr val="EDB23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r>
              <a:rPr lang="en-US" sz="1800" b="1" kern="0" spc="72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BORDER 2026</a:t>
            </a:r>
            <a:endParaRPr lang="en-US" sz="1800" dirty="0"/>
          </a:p>
        </p:txBody>
      </p:sp>
      <p:sp>
        <p:nvSpPr>
          <p:cNvPr id="21" name="Text 1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32865" y="9253538"/>
            <a:ext cx="5574499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52" dirty="0">
                <a:solidFill>
                  <a:srgbClr val="82CFC2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8TH ANNUAL BINATIONAL CONFERENCE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7182</TotalTime>
  <Words>84</Words>
  <Application>Microsoft Macintosh PowerPoint</Application>
  <PresentationFormat>Custom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Jessica Romero</cp:lastModifiedBy>
  <cp:revision>5</cp:revision>
  <dcterms:created xsi:type="dcterms:W3CDTF">2026-06-12T20:08:02Z</dcterms:created>
  <dcterms:modified xsi:type="dcterms:W3CDTF">2026-07-23T20:23:18Z</dcterms:modified>
</cp:coreProperties>
</file>