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9"/>
  </p:notesMasterIdLst>
  <p:sldIdLst>
    <p:sldId id="2768" r:id="rId5"/>
    <p:sldId id="257" r:id="rId6"/>
    <p:sldId id="258" r:id="rId7"/>
    <p:sldId id="259" r:id="rId8"/>
    <p:sldId id="260" r:id="rId9"/>
    <p:sldId id="261" r:id="rId10"/>
    <p:sldId id="269" r:id="rId11"/>
    <p:sldId id="263" r:id="rId12"/>
    <p:sldId id="264" r:id="rId13"/>
    <p:sldId id="270" r:id="rId14"/>
    <p:sldId id="265" r:id="rId15"/>
    <p:sldId id="266" r:id="rId16"/>
    <p:sldId id="268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95"/>
  </p:normalViewPr>
  <p:slideViewPr>
    <p:cSldViewPr snapToGrid="0">
      <p:cViewPr>
        <p:scale>
          <a:sx n="100" d="100"/>
          <a:sy n="100" d="100"/>
        </p:scale>
        <p:origin x="180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D05EE-1874-40CA-ACBB-AAFE8CEAEC56}" type="datetimeFigureOut">
              <a:t>4/17/2026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B9498-FDEE-4498-AC3A-C83DFCC8A50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7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072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Autofit/>
          </a:bodyPr>
          <a:lstStyle>
            <a:lvl1pPr algn="l">
              <a:defRPr sz="6600" b="1" i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SUSE" panose="020B0003020200000000" pitchFamily="34" charset="0"/>
                <a:ea typeface="SUSE" panose="020B0003020200000000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4EF954-66B1-4168-AF40-97F3DAF43FC4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DB630B6-EB98-530A-04D7-4D2CADB1F5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67968" y="3425399"/>
            <a:ext cx="3313638" cy="236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5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Autofit/>
          </a:bodyPr>
          <a:lstStyle>
            <a:lvl1pPr algn="l">
              <a:defRPr sz="6600" b="1" i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SUSE" panose="020B0003020200000000" pitchFamily="34" charset="0"/>
                <a:ea typeface="SUSE" panose="020B0003020200000000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4EF954-66B1-4168-AF40-97F3DAF43FC4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9DAB6ED-83AA-5257-D876-95143B31DF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67968" y="3475669"/>
            <a:ext cx="3315613" cy="236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95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  <a:ln>
            <a:noFill/>
          </a:ln>
        </p:spPr>
        <p:txBody>
          <a:bodyPr anchor="ctr" anchorCtr="0">
            <a:normAutofit/>
          </a:bodyPr>
          <a:lstStyle>
            <a:lvl1pPr>
              <a:defRPr sz="6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26233410-150A-4A72-BF63-6D3ACBC30148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5A29BA8C-394B-43A0-0273-B126632289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00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ctr" anchorCtr="0">
            <a:normAutofit/>
          </a:bodyPr>
          <a:lstStyle>
            <a:lvl1pPr>
              <a:defRPr sz="6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91AF1D09-6B76-4716-AD3D-9F53166D3BF5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846F1DE-8E8A-23D8-9EDB-141FB73FC7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05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72" y="1384847"/>
            <a:ext cx="11125032" cy="49051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D4C7-8630-4B98-978C-30388BBD4EE8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322BE74-BC7A-E18E-887E-F1468518A1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43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C13480A-5F85-4A30-80F2-F92581C6474C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84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B2BF18D3-87BE-4A2D-AD2C-B21E415FD900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40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3F0B94E-0195-4FC9-AEFD-CCBB878ACEDF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28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B0F68CC-6BDD-49E7-8971-97164A4B1FA2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1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8492681" cy="1828800"/>
          </a:xfrm>
        </p:spPr>
        <p:txBody>
          <a:bodyPr anchor="t">
            <a:no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D5D5-F2FF-4BCB-BACC-FA9A736697CB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4F6D82A-0553-7C3A-7B02-F77BB01FAC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6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lphaLcPeriod"/>
              <a:defRPr sz="1600"/>
            </a:lvl2pPr>
            <a:lvl3pPr marL="800100" indent="-342900">
              <a:buFont typeface="+mj-lt"/>
              <a:buAutoNum type="romanLcPeriod"/>
              <a:defRPr sz="1400"/>
            </a:lvl3pPr>
            <a:lvl4pPr marL="914400" indent="-228600">
              <a:buFont typeface="+mj-lt"/>
              <a:buAutoNum type="arabicParenR"/>
              <a:defRPr sz="1200"/>
            </a:lvl4pPr>
            <a:lvl5pPr marL="1143000" indent="-228600">
              <a:buFont typeface="+mj-lt"/>
              <a:buAutoNum type="alphaLcParenR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747D10D-DAA6-49BD-BCDC-42DE71F72A89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816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>
                <a:latin typeface="SUSE" panose="020B0003020200000000" pitchFamily="34" charset="0"/>
                <a:ea typeface="SUSE" panose="020B0003020200000000" pitchFamily="34" charset="0"/>
              </a:defRPr>
            </a:lvl1pPr>
            <a:lvl2pPr marL="228600" indent="0">
              <a:buNone/>
              <a:defRPr lang="en-US" dirty="0">
                <a:latin typeface="SUSE" panose="020B0003020200000000" pitchFamily="34" charset="0"/>
                <a:ea typeface="SUSE" panose="020B0003020200000000" pitchFamily="34" charset="0"/>
              </a:defRPr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sz="1200" dirty="0">
                <a:latin typeface="SUSE" panose="020B0003020200000000" pitchFamily="34" charset="0"/>
                <a:ea typeface="SUSE" panose="020B0003020200000000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31313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55D-C47D-42B9-AD20-3E2CCE08596C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9883464-F0F7-36F6-B6C4-31364EC1F8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64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44AD-1FB0-4882-B380-D102D5E41B49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46C90BB-283D-FF22-C103-8C14F008F9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17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D0E9-BB2A-40F4-9FCA-339953EA9BCB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6F1E2F7-A282-71E0-706F-59709CBA25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539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CE86-7B4C-43EC-801D-4B957536C306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749883-5708-6B26-78D1-9D0EE2C4CA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60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FCD9-BE24-4676-9D2E-63D9ED82EDA2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7BDB452-A675-A10F-2C35-1E957B70B5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22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290A-121B-47D5-B4CD-63E70D76A5D5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6EEB37-DF77-4188-A7B4-19DB8C86F6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29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58D8-7EDF-40A6-A98C-8CBDF59A319E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12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6DF7C3E-B5DF-4043-B2F9-CD94B277B81B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25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F04B89-F088-43E2-8F95-5A2E5E9F612E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602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FCFF8D-E3E3-4D6C-85D1-1D24204FD961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717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9AD81-0F74-4052-9D15-1FCBE10FF531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39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8567813-D47B-4BA9-A366-45E7794B6608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155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628650" indent="-171450">
              <a:buFont typeface="Arial" panose="020B0604020202020204" pitchFamily="34" charset="0"/>
              <a:buChar char="•"/>
              <a:defRPr sz="1200"/>
            </a:lvl3pPr>
            <a:lvl4pPr marL="857250" indent="-171450">
              <a:buFont typeface="Arial" panose="020B0604020202020204" pitchFamily="34" charset="0"/>
              <a:buChar char="•"/>
              <a:defRPr sz="1100"/>
            </a:lvl4pPr>
            <a:lvl5pPr marL="1085850" indent="-171450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3C75A4F-7395-44C0-9A76-83F0F6EA512A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712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EDCC-520A-464B-900A-5F7E0E1FFC43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6097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6C1D43-E95A-44CE-BF39-AC264176BC74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62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395D-714C-468A-B505-16E3BDC41D6C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440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009D615-5030-44BE-B1E7-FCAF557FFC34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866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8DDD-BB5E-4F5B-81F2-5E5F98B403C0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144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083588C5-4E32-4E6E-80AB-32A6125C957F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7862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37EAFE-6A88-4B1F-9ABC-CA3CFB830DD6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0683-5F2F-44F3-8B59-45258C4FD45A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65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813EDC87-0EBE-4D2E-8804-E5F0EDA0B797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95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51CF56A9-FD41-47F4-80A0-DA74EEEC2541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262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6035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D270-9BF1-4C68-A7FA-BA016D8BB959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4809744"/>
            <a:ext cx="9345168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228600" indent="0" algn="ctr">
              <a:buNone/>
              <a:defRPr sz="2400" cap="all" baseline="0"/>
            </a:lvl2pPr>
            <a:lvl3pPr marL="457200" indent="0" algn="ctr">
              <a:buNone/>
              <a:defRPr sz="2000" cap="all" baseline="0"/>
            </a:lvl3pPr>
            <a:lvl4pPr marL="685800" indent="0" algn="ctr">
              <a:buNone/>
              <a:defRPr sz="1800" cap="all" baseline="0"/>
            </a:lvl4pPr>
            <a:lvl5pPr marL="914400" indent="0" algn="ctr">
              <a:buNone/>
              <a:defRPr sz="1600" cap="all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99CC28C-AEBB-5CD8-18EF-E16BE7D77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40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23AFB7-90A6-428C-A019-BBE6272496B8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490472"/>
          </a:xfrm>
        </p:spPr>
        <p:txBody>
          <a:bodyPr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932EE8-D58E-9297-DD49-8E2A1ED7D6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70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93DB7D-955F-21DF-15DA-4285375617FC}"/>
              </a:ext>
            </a:extLst>
          </p:cNvPr>
          <p:cNvSpPr/>
          <p:nvPr userDrawn="1"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E47A9E-7C3C-4663-841E-C89520FA85A3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58942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410C27D-FB16-2A67-F6A1-CEB302A0C0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67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D8FD-3F8D-425F-9991-7FB6FCCEC5A2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BB7C47A-92DE-D593-BB63-2717051375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61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 userDrawn="1"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B3E3-A05B-4311-9C9A-DA8A512CAB97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630935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96E7745-613B-A257-09F6-407C21B6E1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453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 userDrawn="1"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BAE2-1C27-41D0-8DBA-D202F753417F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83464" y="1596767"/>
            <a:ext cx="9537192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6000" b="1"/>
            </a:lvl1pPr>
            <a:lvl2pPr marL="228600" indent="0">
              <a:lnSpc>
                <a:spcPct val="100000"/>
              </a:lnSpc>
              <a:buNone/>
              <a:defRPr sz="5400" b="1"/>
            </a:lvl2pPr>
            <a:lvl3pPr marL="457200" indent="0">
              <a:lnSpc>
                <a:spcPct val="100000"/>
              </a:lnSpc>
              <a:buNone/>
              <a:defRPr sz="4800" b="1"/>
            </a:lvl3pPr>
            <a:lvl4pPr marL="685800" indent="0">
              <a:lnSpc>
                <a:spcPct val="100000"/>
              </a:lnSpc>
              <a:buNone/>
              <a:defRPr sz="44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CF7D78F-356D-509E-1DEF-47C55C02E4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597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524002"/>
            <a:ext cx="9198864" cy="2871216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4000" cap="none" baseline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3612-8941-41EA-ABBA-F717A06C8346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376672"/>
            <a:ext cx="9198864" cy="466344"/>
          </a:xfrm>
        </p:spPr>
        <p:txBody>
          <a:bodyPr>
            <a:normAutofit/>
          </a:bodyPr>
          <a:lstStyle>
            <a:lvl1pPr marL="0" indent="0">
              <a:buNone/>
              <a:defRPr sz="2200" b="1" cap="all" baseline="0">
                <a:solidFill>
                  <a:schemeClr val="accent1"/>
                </a:solidFill>
              </a:defRPr>
            </a:lvl1pPr>
            <a:lvl2pPr marL="228600" indent="0">
              <a:buNone/>
              <a:defRPr sz="2000" b="1" cap="all" baseline="0">
                <a:solidFill>
                  <a:schemeClr val="accent1"/>
                </a:solidFill>
              </a:defRPr>
            </a:lvl2pPr>
            <a:lvl3pPr marL="457200" indent="0">
              <a:buNone/>
              <a:defRPr sz="1800" b="1" cap="all" baseline="0">
                <a:solidFill>
                  <a:schemeClr val="accent1"/>
                </a:solidFill>
              </a:defRPr>
            </a:lvl3pPr>
            <a:lvl4pPr marL="685800" indent="0">
              <a:buNone/>
              <a:defRPr sz="1600" b="1" cap="all" baseline="0">
                <a:solidFill>
                  <a:schemeClr val="accent1"/>
                </a:solidFill>
              </a:defRPr>
            </a:lvl4pPr>
            <a:lvl5pPr marL="914400" indent="0">
              <a:buNone/>
              <a:defRPr sz="1400" b="1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DD602AA-B1B9-8B16-3B13-9318ECDF18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02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D41517-889E-CBB7-FD17-C5FECA783B2A}"/>
              </a:ext>
            </a:extLst>
          </p:cNvPr>
          <p:cNvSpPr/>
          <p:nvPr userDrawn="1"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1783080"/>
            <a:ext cx="8499079" cy="224942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CD22-E4B3-48A1-94CA-B89DB574ED80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124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468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120640"/>
            <a:ext cx="5431536" cy="128930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cap="all" baseline="0" dirty="0"/>
            </a:lvl1pPr>
            <a:lvl2pPr marL="228600" indent="0">
              <a:buNone/>
              <a:defRPr lang="en-US" b="1" cap="all" baseline="0" dirty="0"/>
            </a:lvl2pPr>
            <a:lvl3pPr marL="457200" indent="0">
              <a:buNone/>
              <a:defRPr lang="en-US" b="1" cap="all" baseline="0" dirty="0"/>
            </a:lvl3pPr>
            <a:lvl4pPr marL="685800" indent="0">
              <a:buNone/>
              <a:defRPr lang="en-US" b="1" cap="all" baseline="0" dirty="0"/>
            </a:lvl4pPr>
            <a:lvl5pPr marL="914400" indent="0">
              <a:buNone/>
              <a:defRPr lang="en-US" b="1" cap="all" baseline="0" dirty="0"/>
            </a:lvl5pPr>
          </a:lstStyle>
          <a:p>
            <a:pPr lvl="0"/>
            <a:r>
              <a:rPr lang="en-US" dirty="0"/>
              <a:t>Quote Author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B482F27-35D2-FA49-E2D9-3546955836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691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8B47-093E-417D-A1C3-81EEF797AC69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FCECA02-1989-A7BA-6FD5-F4B4226176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09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925D-4314-49E4-A383-289640FEB5E3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A5F5226-9B0F-E23A-4CE5-FF36D63161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71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E0-667A-459A-BBD1-70DA72C3C576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3E21E2C-C9C4-CEBB-FB06-BE53620CFF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6400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C00B-2F01-4379-B0FD-8DA094C16FA4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3081BA-2FAF-9A52-3763-237B49B048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50144" y="81455"/>
            <a:ext cx="1628560" cy="116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467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F103-9E7C-4D5A-827C-0D2D66EE1CD2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6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3" y="285210"/>
            <a:ext cx="10653578" cy="965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1384847"/>
            <a:ext cx="10653579" cy="4905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172" y="6490524"/>
            <a:ext cx="2841959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SUSE" panose="020B0003020200000000" pitchFamily="34" charset="0"/>
                <a:ea typeface="SUSE" panose="020B0003020200000000" pitchFamily="34" charset="0"/>
              </a:defRPr>
            </a:lvl1pPr>
          </a:lstStyle>
          <a:p>
            <a:fld id="{072E1B28-DB45-4001-B295-7D7933E04419}" type="datetime1">
              <a:rPr lang="en-US" smtClean="0"/>
              <a:pPr/>
              <a:t>4/17/2026</a:t>
            </a:fld>
            <a:endParaRPr lang="en-US" dirty="0">
              <a:latin typeface="SUSE" panose="020B0003020200000000" pitchFamily="34" charset="0"/>
              <a:ea typeface="SUSE" panose="020B0003020200000000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3370" y="6490524"/>
            <a:ext cx="2662834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SUSE" panose="020B0003020200000000" pitchFamily="34" charset="0"/>
                <a:ea typeface="SUSE" panose="020B0003020200000000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dirty="0">
              <a:latin typeface="SUSE" panose="020B0003020200000000" pitchFamily="34" charset="0"/>
              <a:ea typeface="SUSE" panose="020B0003020200000000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8431" y="6490524"/>
            <a:ext cx="457200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SUSE" panose="020B0003020200000000" pitchFamily="34" charset="0"/>
                <a:ea typeface="SUSE" panose="020B0003020200000000" pitchFamily="34" charset="0"/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>
              <a:latin typeface="SUSE" panose="020B0003020200000000" pitchFamily="34" charset="0"/>
              <a:ea typeface="SUSE" panose="020B00030202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09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41" r:id="rId2"/>
    <p:sldLayoutId id="2147483687" r:id="rId3"/>
    <p:sldLayoutId id="2147483740" r:id="rId4"/>
    <p:sldLayoutId id="2147483686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  <p:sldLayoutId id="2147483731" r:id="rId41"/>
    <p:sldLayoutId id="2147483732" r:id="rId42"/>
    <p:sldLayoutId id="2147483733" r:id="rId43"/>
    <p:sldLayoutId id="2147483734" r:id="rId44"/>
    <p:sldLayoutId id="2147483735" r:id="rId45"/>
    <p:sldLayoutId id="2147483736" r:id="rId46"/>
    <p:sldLayoutId id="2147483737" r:id="rId4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tx1"/>
          </a:solidFill>
          <a:latin typeface="SUSE" panose="020B0003020200000000" pitchFamily="34" charset="0"/>
          <a:ea typeface="SUSE" panose="020B0003020200000000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USE" panose="020B0003020200000000" pitchFamily="34" charset="0"/>
          <a:ea typeface="SUSE" panose="020B0003020200000000" pitchFamily="34" charset="0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SUSE" panose="020B0003020200000000" pitchFamily="34" charset="0"/>
          <a:ea typeface="SUSE" panose="020B0003020200000000" pitchFamily="34" charset="0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SUSE" panose="020B0003020200000000" pitchFamily="34" charset="0"/>
          <a:ea typeface="SUSE" panose="020B0003020200000000" pitchFamily="34" charset="0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SUSE" panose="020B0003020200000000" pitchFamily="34" charset="0"/>
          <a:ea typeface="SUSE" panose="020B0003020200000000" pitchFamily="34" charset="0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SUSE" panose="020B0003020200000000" pitchFamily="34" charset="0"/>
          <a:ea typeface="SUSE" panose="020B0003020200000000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4FF34-8608-70B8-EA7D-44204A8060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UXPA </a:t>
            </a:r>
            <a:r>
              <a:rPr lang="en-US" dirty="0" err="1"/>
              <a:t>BOSTOn</a:t>
            </a:r>
            <a:br>
              <a:rPr lang="en-US" dirty="0"/>
            </a:br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FE0582-7DAD-42E5-E1F6-58D2005BA7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E7EF9-42FA-F8A5-3460-3569D35A6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F954-66B1-4168-AF40-97F3DAF43FC4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8A6CC-CE5B-1E0C-E97C-8FB1D0E33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8B6BB-144B-FC83-89E1-BBC9D38F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566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255C6-1E2E-E4BD-2E9F-B3321C22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C04E6-B771-F1FA-85F4-B7984DE55A8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Introducing yourself</a:t>
            </a:r>
          </a:p>
          <a:p>
            <a:r>
              <a:rPr lang="en-US" dirty="0"/>
              <a:t>Engaging the audience</a:t>
            </a:r>
          </a:p>
          <a:p>
            <a:r>
              <a:rPr lang="en-US" dirty="0"/>
              <a:t>Visual appeal</a:t>
            </a:r>
          </a:p>
          <a:p>
            <a:r>
              <a:rPr lang="en-US" dirty="0"/>
              <a:t>Effective delivery techniques</a:t>
            </a:r>
          </a:p>
          <a:p>
            <a:r>
              <a:rPr lang="en-US" dirty="0"/>
              <a:t>Q&amp;A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602D5-209F-C183-95CC-735D34DC9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712A-E8AC-4933-9DE4-16CA7BD51374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8326A-C836-F80E-4EAB-FB475085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DC894-A40D-FD0D-CF41-FEE5AF09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52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44A5-0283-F980-85F3-EE51746FC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6" name="Picture Placeholder 5" descr="Two people running on a beach">
            <a:extLst>
              <a:ext uri="{FF2B5EF4-FFF2-40B4-BE49-F238E27FC236}">
                <a16:creationId xmlns:a16="http://schemas.microsoft.com/office/drawing/2014/main" id="{F89F5A20-EE3C-FB44-E2F2-3404DD866E6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750040" cy="4724868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85359-5FD3-D5C8-1467-F7082543AA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rmAutofit/>
          </a:bodyPr>
          <a:lstStyle/>
          <a:p>
            <a:r>
              <a:rPr lang="en-US" dirty="0"/>
              <a:t>When introducing yourself, keep it concise and relevant. </a:t>
            </a:r>
          </a:p>
          <a:p>
            <a:r>
              <a:rPr lang="en-US" dirty="0"/>
              <a:t>Start with a hook, state your expertise, and explain why you’re presenting.</a:t>
            </a:r>
          </a:p>
          <a:p>
            <a:r>
              <a:rPr lang="en-US" dirty="0"/>
              <a:t>If possible, keep your introduction to under 60 seconds to maintain interest.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66051-9A8D-AB51-EEFB-7677CCB2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DD37E-812B-468F-B489-3911FC6F6723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A6235-3D99-C9B4-4037-D7F62E83E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4FC93-FE33-B17E-E50C-7ED72B63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50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33A0-1764-3DC0-A9D7-7733B04AF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524002"/>
            <a:ext cx="9198864" cy="2871216"/>
          </a:xfrm>
        </p:spPr>
        <p:txBody>
          <a:bodyPr/>
          <a:lstStyle/>
          <a:p>
            <a:r>
              <a:rPr lang="en-US" dirty="0"/>
              <a:t>“Insert a meaningful quote here that captures the core idea of this section.”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C6822A-D1D9-EA6C-D8F4-6F6AB9565D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99616" y="5376672"/>
            <a:ext cx="9198864" cy="4663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– First &amp; Last name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20E4A-2DA7-367F-889E-11AF801A3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6E4F-8270-497D-A4DE-9B37A9C4BC18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0C200-7BBC-B1AA-6E27-4596490E6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7C8A9-3ADD-70A8-B9C7-245046BFA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035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2F81C-2BD8-A4FA-1C47-752CDA28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/>
          <a:lstStyle/>
          <a:p>
            <a:r>
              <a:rPr lang="en-US" dirty="0"/>
              <a:t>Key elements of a memorable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D53411-4585-040B-5834-42C4EFE76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>
            <a:normAutofit/>
          </a:bodyPr>
          <a:lstStyle/>
          <a:p>
            <a:r>
              <a:rPr lang="en-US" dirty="0"/>
              <a:t>Crafting an engaging, impactful, and professional presentation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E3DB6-9604-119A-147D-87313E70E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2E664-B024-4B15-A27C-3009EED3249B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CA12B-9FEC-9EC2-45A2-67466ADBD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67AE3-F49B-E352-A529-8E3AAB9EE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690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0E1-014E-2F32-5FE0-025C27322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the audience</a:t>
            </a:r>
          </a:p>
        </p:txBody>
      </p:sp>
      <p:pic>
        <p:nvPicPr>
          <p:cNvPr id="6" name="Picture Placeholder 5" descr="A close-up of a wood grain">
            <a:extLst>
              <a:ext uri="{FF2B5EF4-FFF2-40B4-BE49-F238E27FC236}">
                <a16:creationId xmlns:a16="http://schemas.microsoft.com/office/drawing/2014/main" id="{503626A1-9E15-A048-4FD7-2D14DDE4162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B70B6-B9DD-8293-E045-C9E0BE21FEB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/>
              <a:t>Make eye contact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It builds trust and keeps the audience focused. Successful presentations inform as well as captivate and good eye contact helps everyone stay engaged.</a:t>
            </a:r>
          </a:p>
          <a:p>
            <a:pPr marL="0" indent="0">
              <a:buNone/>
            </a:pPr>
            <a:r>
              <a:rPr lang="en-US" sz="1800" b="1" dirty="0"/>
              <a:t>Tell a story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Storytelling make messages stick. Use personal or industry-related stories. Try the “what, so what, now what” framework to structure your narrative.</a:t>
            </a:r>
          </a:p>
          <a:p>
            <a:pPr marL="0" indent="0">
              <a:buNone/>
            </a:pPr>
            <a:r>
              <a:rPr lang="en-US" sz="1800" b="1" dirty="0"/>
              <a:t>Make it interactive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Encourage interaction by asking questions, taking live polls, or inviting audience input. Use survey tools to collect real-time responses.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08E80-2392-A58F-EEB2-EE6337888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76D00-6106-43BB-8923-18C7A7C520E4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AA2F1-CC44-35CF-7A34-1B814A19A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2FBC74-35D9-C062-A1B7-A5F83C6DD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27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D2400-94AD-31F6-37F1-0D9392194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50A7-8097-B5C9-4E58-9ED8D14A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Engagement data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E0E4A8A-55D4-88B9-EAFE-F5DD91417A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9713037"/>
              </p:ext>
            </p:extLst>
          </p:nvPr>
        </p:nvGraphicFramePr>
        <p:xfrm>
          <a:off x="431173" y="1716088"/>
          <a:ext cx="11148531" cy="4593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6177">
                  <a:extLst>
                    <a:ext uri="{9D8B030D-6E8A-4147-A177-3AD203B41FA5}">
                      <a16:colId xmlns:a16="http://schemas.microsoft.com/office/drawing/2014/main" val="2236123262"/>
                    </a:ext>
                  </a:extLst>
                </a:gridCol>
                <a:gridCol w="3716177">
                  <a:extLst>
                    <a:ext uri="{9D8B030D-6E8A-4147-A177-3AD203B41FA5}">
                      <a16:colId xmlns:a16="http://schemas.microsoft.com/office/drawing/2014/main" val="583127937"/>
                    </a:ext>
                  </a:extLst>
                </a:gridCol>
                <a:gridCol w="3716177">
                  <a:extLst>
                    <a:ext uri="{9D8B030D-6E8A-4147-A177-3AD203B41FA5}">
                      <a16:colId xmlns:a16="http://schemas.microsoft.com/office/drawing/2014/main" val="3633622998"/>
                    </a:ext>
                  </a:extLst>
                </a:gridCol>
              </a:tblGrid>
              <a:tr h="656182">
                <a:tc>
                  <a:txBody>
                    <a:bodyPr/>
                    <a:lstStyle/>
                    <a:p>
                      <a:r>
                        <a:rPr lang="en-US" sz="1800" b="1" dirty="0"/>
                        <a:t>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Impact on engagement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Source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1733978"/>
                  </a:ext>
                </a:extLst>
              </a:tr>
              <a:tr h="656182">
                <a:tc>
                  <a:txBody>
                    <a:bodyPr/>
                    <a:lstStyle/>
                    <a:p>
                      <a:r>
                        <a:rPr lang="en-US" sz="1800" b="0" dirty="0"/>
                        <a:t>Eye contact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80% more audience connection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Business review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8163444"/>
                  </a:ext>
                </a:extLst>
              </a:tr>
              <a:tr h="656182">
                <a:tc>
                  <a:txBody>
                    <a:bodyPr/>
                    <a:lstStyle/>
                    <a:p>
                      <a:r>
                        <a:rPr lang="en-US" sz="1800" b="0" dirty="0"/>
                        <a:t>Storytelling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Increases retention by 22x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University study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5465077"/>
                  </a:ext>
                </a:extLst>
              </a:tr>
              <a:tr h="656182">
                <a:tc>
                  <a:txBody>
                    <a:bodyPr/>
                    <a:lstStyle/>
                    <a:p>
                      <a:r>
                        <a:rPr lang="en-US" sz="1800" b="0" dirty="0"/>
                        <a:t>Interactive polls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Leads to 34% higher engagement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LinkedIn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6475176"/>
                  </a:ext>
                </a:extLst>
              </a:tr>
              <a:tr h="656182">
                <a:tc>
                  <a:txBody>
                    <a:bodyPr/>
                    <a:lstStyle/>
                    <a:p>
                      <a:r>
                        <a:rPr lang="en-US" sz="1800" b="0" dirty="0"/>
                        <a:t>Visual aids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Boosts retention by 65%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Company research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1271249"/>
                  </a:ext>
                </a:extLst>
              </a:tr>
              <a:tr h="656182">
                <a:tc>
                  <a:txBody>
                    <a:bodyPr/>
                    <a:lstStyle/>
                    <a:p>
                      <a:r>
                        <a:rPr lang="en-US" sz="1800" b="0" dirty="0"/>
                        <a:t>Attention spans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Lasts about 5 minutes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Journal article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4049109"/>
                  </a:ext>
                </a:extLst>
              </a:tr>
              <a:tr h="656182">
                <a:tc>
                  <a:txBody>
                    <a:bodyPr/>
                    <a:lstStyle/>
                    <a:p>
                      <a:r>
                        <a:rPr lang="en-US" sz="1800" b="0" dirty="0"/>
                        <a:t>First impressions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Made in the first 15 seconds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Industry report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1033052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461AE3-EE8B-D6AA-C542-739A0791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5C81-4B4A-4C1A-B255-174CB9D3D2AE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FA715D-0DE7-5C1E-A01B-3CC861FF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0D08B-C7CA-70C3-F459-4B8F8CFD3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72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9F20-7FE0-9464-CC8C-AAB74EE1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visuals matter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72345-EDED-4266-CFF8-650FF0BB1E4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/>
              <a:t>Studies show that 35% of an audience’s retention rate is attributed to visuals, so use these best practices.</a:t>
            </a:r>
          </a:p>
          <a:p>
            <a:pPr marL="0" indent="0">
              <a:buNone/>
            </a:pPr>
            <a:r>
              <a:rPr lang="en-US" sz="1800" b="1" dirty="0"/>
              <a:t>Use high-quality images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Avoid stock photos that feel overused. Use animated images sparingly. Motion should enhance, not distract.</a:t>
            </a:r>
          </a:p>
          <a:p>
            <a:pPr marL="0" indent="0">
              <a:buNone/>
            </a:pPr>
            <a:r>
              <a:rPr lang="en-US" sz="1800" b="1" dirty="0"/>
              <a:t>Leverage infographics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Present complex data in an easy-to-digest format.</a:t>
            </a:r>
          </a:p>
          <a:p>
            <a:pPr marL="0" indent="0">
              <a:buNone/>
            </a:pPr>
            <a:r>
              <a:rPr lang="en-US" sz="1800" b="1" dirty="0"/>
              <a:t>Keep text minimal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Slides should support your speech, not replace it.</a:t>
            </a:r>
          </a:p>
          <a:p>
            <a:pPr marL="0" indent="0">
              <a:buNone/>
            </a:pPr>
            <a:r>
              <a:rPr lang="en-US" sz="1800" b="1" dirty="0"/>
              <a:t>Use brand colors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Maintain consistency in fonts and color palettes for professionalism.</a:t>
            </a:r>
          </a:p>
        </p:txBody>
      </p:sp>
      <p:pic>
        <p:nvPicPr>
          <p:cNvPr id="9" name="Picture Placeholder 8" descr="A group of wood blocks">
            <a:extLst>
              <a:ext uri="{FF2B5EF4-FFF2-40B4-BE49-F238E27FC236}">
                <a16:creationId xmlns:a16="http://schemas.microsoft.com/office/drawing/2014/main" id="{606BD1CA-C191-4496-8931-F725453418B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205E06-DEAE-0DD1-4D36-DFAC6C72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4445-5DD2-41DC-BDE3-6A90E266904E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F804B-D6FC-83A9-36FC-E721C009E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FE3EB-673E-77EF-2980-BA6EC57A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37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332A3-41ED-5C79-EEE4-FB0C4C50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35%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CCD8EA-EA7C-8648-6703-261B5BAF001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of an audience’s retention rate is attributed to the visuals used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9EABE-3580-5671-50D4-25E706ED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98514-CB2E-43FF-940B-F99B0EA9BFC0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29139-7FC6-888D-5CC9-C5B5E32F7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C91B8-8829-9453-E93E-4D286CFA0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1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6BA28-7B5B-3D59-0D23-C072A5C2A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8121"/>
            <a:ext cx="7914087" cy="4008859"/>
          </a:xfrm>
          <a:ln>
            <a:noFill/>
          </a:ln>
        </p:spPr>
        <p:txBody>
          <a:bodyPr/>
          <a:lstStyle/>
          <a:p>
            <a:r>
              <a:rPr lang="en-US" dirty="0"/>
              <a:t>Delivering with impact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443BCF-B6AE-B157-B5A8-60575A5F5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/>
          <a:lstStyle/>
          <a:p>
            <a:r>
              <a:rPr lang="en-US" dirty="0"/>
              <a:t>Keeping your audience engaged through effective techniques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9490C-0AC8-DB82-0D8F-BF8C4A55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E0C6-06DB-432B-A080-77CD90ED5127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A4C37-2120-C1F6-AF98-9C4415689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62AC7-4EBD-6C7B-71E2-19F58FD8E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730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20F23-1809-2CC4-1A94-F826616D2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delivery techniques</a:t>
            </a:r>
          </a:p>
        </p:txBody>
      </p:sp>
      <p:pic>
        <p:nvPicPr>
          <p:cNvPr id="7" name="Picture Placeholder 6" descr="A close-up of a sand dune">
            <a:extLst>
              <a:ext uri="{FF2B5EF4-FFF2-40B4-BE49-F238E27FC236}">
                <a16:creationId xmlns:a16="http://schemas.microsoft.com/office/drawing/2014/main" id="{3C37CE0E-074A-209D-2D43-EC5FAC327C3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D71A6-1036-A099-9BDF-27C11F75648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Voice modulation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Vary pitch, tone, and volume to emphasize key points. Pause strategically as silence builds anticipation.</a:t>
            </a:r>
          </a:p>
          <a:p>
            <a:pPr marL="0" indent="0">
              <a:buNone/>
            </a:pPr>
            <a:r>
              <a:rPr lang="en-US" sz="1800" b="1" dirty="0"/>
              <a:t>Body language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Maintain open gestures and avoid crossing your arms. Move naturally. Step forward when making a strong point.</a:t>
            </a:r>
          </a:p>
          <a:p>
            <a:pPr marL="0" indent="0">
              <a:buNone/>
            </a:pPr>
            <a:r>
              <a:rPr lang="en-US" sz="1800" b="1" dirty="0"/>
              <a:t>Non-verbal cues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Look for cues (like nodding and note-taking) that show that your audience is engaged.</a:t>
            </a:r>
          </a:p>
          <a:p>
            <a:pPr marL="0" indent="0">
              <a:buNone/>
            </a:pPr>
            <a:r>
              <a:rPr lang="en-US" sz="1800" b="1" dirty="0"/>
              <a:t>Additional tips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Be confident, rehearse aloud, and show enthusiasm.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9C179B-16F5-B0EA-D1AC-994412131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0F5D8-D5B8-4089-B8CF-3C65B488B2D1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1DF91-6465-ADEF-7133-CCC328584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032F8-92FC-BD1A-A9AF-986FE04CF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844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97B4E-3C70-7F36-A4BF-7CA5CBC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>
            <a:normAutofit/>
          </a:bodyPr>
          <a:lstStyle/>
          <a:p>
            <a:r>
              <a:rPr lang="en-US" dirty="0"/>
              <a:t>Delivering with confidence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7E922-AE57-EC70-406A-77ED03351F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3464" y="1596767"/>
            <a:ext cx="9537192" cy="4142232"/>
          </a:xfrm>
        </p:spPr>
        <p:txBody>
          <a:bodyPr>
            <a:normAutofit fontScale="92500" lnSpcReduction="10000"/>
          </a:bodyPr>
          <a:lstStyle/>
          <a:p>
            <a:r>
              <a:rPr lang="en-US" spc="-150" dirty="0"/>
              <a:t>Meaningful eye contact, purposeful gestures, and good posture can enhance your message and make it more memorable.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41BF0-B686-A29F-997F-508B02524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5E90F-DD16-4D07-98B2-5ADD02240C41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50EF4-0955-7408-3882-4FDCAF3F6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43CCF-A463-89C5-41C7-D943D6977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552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2F8EAF-D9DE-9FD3-ED83-7032E7D7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A6679F-0290-515C-BB0F-947C10AC81E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/>
          <a:lstStyle/>
          <a:p>
            <a:r>
              <a:rPr lang="en-US" dirty="0"/>
              <a:t>Start with a hook and a clear purpose. Engage your audience using eye contact, storytelling, and questions. Design slides that enhance your message, not distract. And deliver with confidence.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B6F15B-92C0-806D-7631-A3635A42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FF9-B37A-4509-BBAB-27DBFDFA26BE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3DC08D-8457-0839-8C25-A7C068F9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D8A57-68C7-1BAD-CE79-017C98015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58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209B1-CECE-7466-7044-9D73619E5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6681B-5E1B-BD2B-6960-3B46EFE83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/>
          <a:lstStyle/>
          <a:p>
            <a:r>
              <a:rPr lang="en-US" dirty="0"/>
              <a:t>Use this portion of your presentation to answer audience questions.</a:t>
            </a:r>
          </a:p>
        </p:txBody>
      </p:sp>
      <p:pic>
        <p:nvPicPr>
          <p:cNvPr id="15" name="Picture Placeholder 14" descr="A close-up of a desert">
            <a:extLst>
              <a:ext uri="{FF2B5EF4-FFF2-40B4-BE49-F238E27FC236}">
                <a16:creationId xmlns:a16="http://schemas.microsoft.com/office/drawing/2014/main" id="{A52016E5-43C0-59E9-C7D5-5F2E24721B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733150" cy="5135804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47696-CC61-C5A5-6C0C-BC554FB64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170B-54FF-401A-804E-64B53FFEC9A3}" type="datetime1">
              <a:rPr lang="en-US" smtClean="0"/>
              <a:t>4/17/2026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C9FFD-93B6-D3DC-72EF-DBAF2803A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738C8-C838-438B-F934-0218EC261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86948"/>
      </p:ext>
    </p:extLst>
  </p:cSld>
  <p:clrMapOvr>
    <a:masterClrMapping/>
  </p:clrMapOvr>
</p:sld>
</file>

<file path=ppt/theme/theme1.xml><?xml version="1.0" encoding="utf-8"?>
<a:theme xmlns:a="http://schemas.openxmlformats.org/drawingml/2006/main" name="OasisVTI">
  <a:themeElements>
    <a:clrScheme name="UXPA Boston">
      <a:dk1>
        <a:srgbClr val="131313"/>
      </a:dk1>
      <a:lt1>
        <a:sysClr val="window" lastClr="FFFFFF"/>
      </a:lt1>
      <a:dk2>
        <a:srgbClr val="131313"/>
      </a:dk2>
      <a:lt2>
        <a:srgbClr val="FFFAF3"/>
      </a:lt2>
      <a:accent1>
        <a:srgbClr val="131313"/>
      </a:accent1>
      <a:accent2>
        <a:srgbClr val="AC2C24"/>
      </a:accent2>
      <a:accent3>
        <a:srgbClr val="FFE5C1"/>
      </a:accent3>
      <a:accent4>
        <a:srgbClr val="540000"/>
      </a:accent4>
      <a:accent5>
        <a:srgbClr val="AC2C24"/>
      </a:accent5>
      <a:accent6>
        <a:srgbClr val="FFE5C1"/>
      </a:accent6>
      <a:hlink>
        <a:srgbClr val="A57361"/>
      </a:hlink>
      <a:folHlink>
        <a:srgbClr val="DF7069"/>
      </a:folHlink>
    </a:clrScheme>
    <a:fontScheme name="Custom 1">
      <a:majorFont>
        <a:latin typeface="SUSE"/>
        <a:ea typeface=""/>
        <a:cs typeface=""/>
      </a:majorFont>
      <a:minorFont>
        <a:latin typeface="SUS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_win32_DN_V3" id="{65F5DFDA-B6D8-4F37-85B8-E95C858FA146}" vid="{998F2FB7-179B-41D4-99FF-60A4C828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6282DC-5D67-4C19-9A05-C65D9BF7BC78}">
  <ds:schemaRefs>
    <ds:schemaRef ds:uri="http://purl.org/dc/dcmitype/"/>
    <ds:schemaRef ds:uri="http://schemas.microsoft.com/office/2006/documentManagement/types"/>
    <ds:schemaRef ds:uri="71af3243-3dd4-4a8d-8c0d-dd76da1f02a5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230e9df3-be65-4c73-a93b-d1236ebd677e"/>
    <ds:schemaRef ds:uri="http://schemas.openxmlformats.org/package/2006/metadata/core-properties"/>
    <ds:schemaRef ds:uri="16c05727-aa75-4e4a-9b5f-8a80a1165891"/>
    <ds:schemaRef ds:uri="http://schemas.microsoft.com/sharepoint/v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2135656-72CC-4564-823F-B30D029964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667383-B7F3-43FC-8965-135FDDEABCC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Modern oasis presentation</Template>
  <TotalTime>542</TotalTime>
  <Words>570</Words>
  <Application>Microsoft Office PowerPoint</Application>
  <PresentationFormat>Widescreen</PresentationFormat>
  <Paragraphs>116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Neue Haas Grotesk Text Pro</vt:lpstr>
      <vt:lpstr>SUSE</vt:lpstr>
      <vt:lpstr>OasisVTI</vt:lpstr>
      <vt:lpstr>UXPA BOSTOn Presentation Template</vt:lpstr>
      <vt:lpstr>Agenda</vt:lpstr>
      <vt:lpstr>Introduction</vt:lpstr>
      <vt:lpstr>“Insert a meaningful quote here that captures the core idea of this section.”</vt:lpstr>
      <vt:lpstr>Key elements of a memorable presentation</vt:lpstr>
      <vt:lpstr>Engaging the audience</vt:lpstr>
      <vt:lpstr>Engagement data</vt:lpstr>
      <vt:lpstr>Why visuals matter</vt:lpstr>
      <vt:lpstr>35%</vt:lpstr>
      <vt:lpstr>Delivering with impact</vt:lpstr>
      <vt:lpstr>Effective delivery techniques</vt:lpstr>
      <vt:lpstr>Delivering with confidence </vt:lpstr>
      <vt:lpstr>Conclusion 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Yousef, Osama</dc:creator>
  <cp:lastModifiedBy>osama yousef</cp:lastModifiedBy>
  <cp:revision>4</cp:revision>
  <dcterms:created xsi:type="dcterms:W3CDTF">2026-04-04T14:27:02Z</dcterms:created>
  <dcterms:modified xsi:type="dcterms:W3CDTF">2026-04-18T03:01:02Z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