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8" r:id="rId2"/>
    <p:sldId id="8243" r:id="rId3"/>
    <p:sldId id="702" r:id="rId4"/>
    <p:sldId id="8248" r:id="rId5"/>
    <p:sldId id="8249" r:id="rId6"/>
    <p:sldId id="1654" r:id="rId7"/>
    <p:sldId id="550" r:id="rId8"/>
    <p:sldId id="1653" r:id="rId9"/>
    <p:sldId id="8198" r:id="rId10"/>
    <p:sldId id="8199" r:id="rId11"/>
    <p:sldId id="8201" r:id="rId12"/>
    <p:sldId id="659" r:id="rId13"/>
    <p:sldId id="8250" r:id="rId14"/>
    <p:sldId id="8251" r:id="rId15"/>
    <p:sldId id="8252" r:id="rId16"/>
    <p:sldId id="8253" r:id="rId17"/>
    <p:sldId id="8236" r:id="rId18"/>
    <p:sldId id="883" r:id="rId19"/>
    <p:sldId id="8244" r:id="rId20"/>
    <p:sldId id="615" r:id="rId21"/>
    <p:sldId id="8254" r:id="rId22"/>
    <p:sldId id="8247" r:id="rId23"/>
    <p:sldId id="8255" r:id="rId24"/>
    <p:sldId id="8259" r:id="rId25"/>
    <p:sldId id="880" r:id="rId26"/>
    <p:sldId id="8245" r:id="rId27"/>
    <p:sldId id="8257" r:id="rId28"/>
    <p:sldId id="8241" r:id="rId29"/>
    <p:sldId id="750" r:id="rId30"/>
    <p:sldId id="753" r:id="rId31"/>
    <p:sldId id="8256" r:id="rId32"/>
    <p:sldId id="8239" r:id="rId33"/>
    <p:sldId id="8246" r:id="rId34"/>
    <p:sldId id="8242" r:id="rId35"/>
    <p:sldId id="8237" r:id="rId36"/>
    <p:sldId id="8240" r:id="rId37"/>
    <p:sldId id="662" r:id="rId38"/>
    <p:sldId id="8258"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F6F07C2-6B1F-DC46-B891-13B273654DBA}">
          <p14:sldIdLst>
            <p14:sldId id="258"/>
            <p14:sldId id="8243"/>
            <p14:sldId id="702"/>
            <p14:sldId id="8248"/>
            <p14:sldId id="8249"/>
            <p14:sldId id="1654"/>
            <p14:sldId id="550"/>
            <p14:sldId id="1653"/>
            <p14:sldId id="8198"/>
            <p14:sldId id="8199"/>
            <p14:sldId id="8201"/>
            <p14:sldId id="659"/>
            <p14:sldId id="8250"/>
            <p14:sldId id="8251"/>
            <p14:sldId id="8252"/>
            <p14:sldId id="8253"/>
            <p14:sldId id="8236"/>
            <p14:sldId id="883"/>
            <p14:sldId id="8244"/>
            <p14:sldId id="615"/>
            <p14:sldId id="8254"/>
            <p14:sldId id="8247"/>
            <p14:sldId id="8255"/>
            <p14:sldId id="8259"/>
            <p14:sldId id="880"/>
            <p14:sldId id="8245"/>
            <p14:sldId id="8257"/>
            <p14:sldId id="8241"/>
            <p14:sldId id="750"/>
            <p14:sldId id="753"/>
            <p14:sldId id="8256"/>
            <p14:sldId id="8239"/>
            <p14:sldId id="8246"/>
            <p14:sldId id="8242"/>
            <p14:sldId id="8237"/>
            <p14:sldId id="8240"/>
            <p14:sldId id="662"/>
            <p14:sldId id="8258"/>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41114"/>
    <a:srgbClr val="004684"/>
    <a:srgbClr val="590609"/>
    <a:srgbClr val="A905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4239" autoAdjust="0"/>
  </p:normalViewPr>
  <p:slideViewPr>
    <p:cSldViewPr snapToGrid="0">
      <p:cViewPr varScale="1">
        <p:scale>
          <a:sx n="44" d="100"/>
          <a:sy n="44" d="100"/>
        </p:scale>
        <p:origin x="1416" y="48"/>
      </p:cViewPr>
      <p:guideLst>
        <p:guide orient="horz" pos="2160"/>
        <p:guide pos="3840"/>
      </p:guideLst>
    </p:cSldViewPr>
  </p:slideViewPr>
  <p:notesTextViewPr>
    <p:cViewPr>
      <p:scale>
        <a:sx n="1" d="1"/>
        <a:sy n="1" d="1"/>
      </p:scale>
      <p:origin x="0" y="0"/>
    </p:cViewPr>
  </p:notesTextViewPr>
  <p:sorterViewPr>
    <p:cViewPr>
      <p:scale>
        <a:sx n="100" d="100"/>
        <a:sy n="100" d="100"/>
      </p:scale>
      <p:origin x="0" y="-1403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297A8F-C1B6-456C-BC76-5F230D3FDE35}" type="datetimeFigureOut">
              <a:rPr lang="en-US" smtClean="0"/>
              <a:t>2/26/2025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FCAA53-DF62-4FC5-9971-133AFDC46142}" type="slidenum">
              <a:rPr lang="en-US" smtClean="0"/>
              <a:t>‹#›</a:t>
            </a:fld>
            <a:endParaRPr lang="en-US"/>
          </a:p>
        </p:txBody>
      </p:sp>
    </p:spTree>
    <p:extLst>
      <p:ext uri="{BB962C8B-B14F-4D97-AF65-F5344CB8AC3E}">
        <p14:creationId xmlns:p14="http://schemas.microsoft.com/office/powerpoint/2010/main" val="26053094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Changed the title to Academic Practice Partnership</a:t>
            </a:r>
          </a:p>
        </p:txBody>
      </p:sp>
      <p:sp>
        <p:nvSpPr>
          <p:cNvPr id="4" name="Slide Number Placeholder 3"/>
          <p:cNvSpPr>
            <a:spLocks noGrp="1"/>
          </p:cNvSpPr>
          <p:nvPr>
            <p:ph type="sldNum" sz="quarter" idx="10"/>
          </p:nvPr>
        </p:nvSpPr>
        <p:spPr/>
        <p:txBody>
          <a:bodyPr/>
          <a:lstStyle/>
          <a:p>
            <a:fld id="{E7FCAA53-DF62-4FC5-9971-133AFDC46142}" type="slidenum">
              <a:rPr lang="en-US" smtClean="0"/>
              <a:t>1</a:t>
            </a:fld>
            <a:endParaRPr lang="en-US"/>
          </a:p>
        </p:txBody>
      </p:sp>
    </p:spTree>
    <p:extLst>
      <p:ext uri="{BB962C8B-B14F-4D97-AF65-F5344CB8AC3E}">
        <p14:creationId xmlns:p14="http://schemas.microsoft.com/office/powerpoint/2010/main" val="22609354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0AE76A5D-CA3E-4B15-A989-0D415134F71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a:extLst>
              <a:ext uri="{FF2B5EF4-FFF2-40B4-BE49-F238E27FC236}">
                <a16:creationId xmlns:a16="http://schemas.microsoft.com/office/drawing/2014/main" id="{042BD71A-D293-4E79-83B1-D3572887FFD5}"/>
              </a:ext>
            </a:extLst>
          </p:cNvPr>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a:bodyPr>
          <a:lstStyle/>
          <a:p>
            <a:pPr>
              <a:defRPr/>
            </a:pPr>
            <a:endParaRPr lang="en-US" altLang="en-US" sz="1600" dirty="0">
              <a:latin typeface="Arial" panose="020B0604020202020204" pitchFamily="34" charset="0"/>
              <a:ea typeface="ＭＳ Ｐゴシック" panose="020B0600070205080204" pitchFamily="34" charset="-128"/>
            </a:endParaRPr>
          </a:p>
        </p:txBody>
      </p:sp>
      <p:sp>
        <p:nvSpPr>
          <p:cNvPr id="22532" name="Slide Number Placeholder 3">
            <a:extLst>
              <a:ext uri="{FF2B5EF4-FFF2-40B4-BE49-F238E27FC236}">
                <a16:creationId xmlns:a16="http://schemas.microsoft.com/office/drawing/2014/main" id="{9EA61465-95E3-49BB-BAFC-6B87E3681E0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51A797E-8AF2-44E3-8715-B589D9B0273F}" type="slidenum">
              <a:rPr lang="en-US" altLang="en-US"/>
              <a:pPr/>
              <a:t>3</a:t>
            </a:fld>
            <a:endParaRPr lang="en-US" altLang="en-US"/>
          </a:p>
        </p:txBody>
      </p:sp>
    </p:spTree>
    <p:extLst>
      <p:ext uri="{BB962C8B-B14F-4D97-AF65-F5344CB8AC3E}">
        <p14:creationId xmlns:p14="http://schemas.microsoft.com/office/powerpoint/2010/main" val="42815698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id="{BCA642A6-B3A4-4A55-950C-270BE537E85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a:extLst>
              <a:ext uri="{FF2B5EF4-FFF2-40B4-BE49-F238E27FC236}">
                <a16:creationId xmlns:a16="http://schemas.microsoft.com/office/drawing/2014/main" id="{D5AD8B21-84FF-45B5-A5CE-1FBBBD47B9D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41988" name="Slide Number Placeholder 3">
            <a:extLst>
              <a:ext uri="{FF2B5EF4-FFF2-40B4-BE49-F238E27FC236}">
                <a16:creationId xmlns:a16="http://schemas.microsoft.com/office/drawing/2014/main" id="{2AC6A8AF-F084-49A2-AF54-49299895B3A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62F8C1AA-D9E8-489A-A19E-D388A15896EC}" type="slidenum">
              <a:rPr lang="en-US" altLang="en-US"/>
              <a:pPr/>
              <a:t>6</a:t>
            </a:fld>
            <a:endParaRPr lang="en-US" altLang="en-US"/>
          </a:p>
        </p:txBody>
      </p:sp>
    </p:spTree>
    <p:extLst>
      <p:ext uri="{BB962C8B-B14F-4D97-AF65-F5344CB8AC3E}">
        <p14:creationId xmlns:p14="http://schemas.microsoft.com/office/powerpoint/2010/main" val="26261696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C8EDA76C-A965-45E4-A349-F2369D2EE31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a:extLst>
              <a:ext uri="{FF2B5EF4-FFF2-40B4-BE49-F238E27FC236}">
                <a16:creationId xmlns:a16="http://schemas.microsoft.com/office/drawing/2014/main" id="{157DDFDD-12CE-44C4-B519-31E28D39DE1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60420" name="Slide Number Placeholder 3">
            <a:extLst>
              <a:ext uri="{FF2B5EF4-FFF2-40B4-BE49-F238E27FC236}">
                <a16:creationId xmlns:a16="http://schemas.microsoft.com/office/drawing/2014/main" id="{508BD182-3896-4760-AE68-2047AA24A3B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DAEE066-F717-4BEA-9432-EA99731927FD}" type="slidenum">
              <a:rPr lang="en-US" altLang="en-US"/>
              <a:pPr/>
              <a:t>7</a:t>
            </a:fld>
            <a:endParaRPr lang="en-US" altLang="en-US"/>
          </a:p>
        </p:txBody>
      </p:sp>
    </p:spTree>
    <p:extLst>
      <p:ext uri="{BB962C8B-B14F-4D97-AF65-F5344CB8AC3E}">
        <p14:creationId xmlns:p14="http://schemas.microsoft.com/office/powerpoint/2010/main" val="8110300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4F6CAB-C8EE-014D-A6AC-B672C1962457}" type="slidenum">
              <a:rPr lang="en-US" smtClean="0"/>
              <a:t>17</a:t>
            </a:fld>
            <a:endParaRPr lang="en-US"/>
          </a:p>
        </p:txBody>
      </p:sp>
    </p:spTree>
    <p:extLst>
      <p:ext uri="{BB962C8B-B14F-4D97-AF65-F5344CB8AC3E}">
        <p14:creationId xmlns:p14="http://schemas.microsoft.com/office/powerpoint/2010/main" val="29967689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FCAA53-DF62-4FC5-9971-133AFDC46142}" type="slidenum">
              <a:rPr lang="en-US" smtClean="0"/>
              <a:t>18</a:t>
            </a:fld>
            <a:endParaRPr lang="en-US"/>
          </a:p>
        </p:txBody>
      </p:sp>
    </p:spTree>
    <p:extLst>
      <p:ext uri="{BB962C8B-B14F-4D97-AF65-F5344CB8AC3E}">
        <p14:creationId xmlns:p14="http://schemas.microsoft.com/office/powerpoint/2010/main" val="34909685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FCAA53-DF62-4FC5-9971-133AFDC46142}" type="slidenum">
              <a:rPr lang="en-US" smtClean="0"/>
              <a:t>19</a:t>
            </a:fld>
            <a:endParaRPr lang="en-US"/>
          </a:p>
        </p:txBody>
      </p:sp>
    </p:spTree>
    <p:extLst>
      <p:ext uri="{BB962C8B-B14F-4D97-AF65-F5344CB8AC3E}">
        <p14:creationId xmlns:p14="http://schemas.microsoft.com/office/powerpoint/2010/main" val="40232884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Notes Placeholder 2"/>
          <p:cNvSpPr>
            <a:spLocks noGrp="1"/>
          </p:cNvSpPr>
          <p:nvPr>
            <p:ph type="body" idx="1"/>
          </p:nvPr>
        </p:nvSpPr>
        <p:spPr bwMode="auto"/>
        <p:txBody>
          <a:bodyPr wrap="square" numCol="1" anchor="t" anchorCtr="0" compatLnSpc="1">
            <a:prstTxWarp prst="textNoShape">
              <a:avLst/>
            </a:prstTxWarp>
            <a:normAutofit/>
          </a:bodyPr>
          <a:lstStyle/>
          <a:p>
            <a:pPr marL="0" indent="0" eaLnBrk="1" hangingPunct="1">
              <a:buNone/>
            </a:pPr>
            <a:r>
              <a:rPr lang="en-US" b="1" u="sng" dirty="0"/>
              <a:t>Notes</a:t>
            </a:r>
            <a:endParaRPr lang="en-US" dirty="0"/>
          </a:p>
          <a:p>
            <a:pPr eaLnBrk="1" hangingPunct="1"/>
            <a:r>
              <a:rPr lang="en-US" dirty="0"/>
              <a:t>In this single-dose study, 62% of patients treated with RELISTOR 0.15 mg/kg reported laxation within 4 hours of study drug, compared with 14% with placebo (</a:t>
            </a:r>
            <a:r>
              <a:rPr lang="en-US" i="1" dirty="0"/>
              <a:t>P</a:t>
            </a:r>
            <a:r>
              <a:rPr lang="en-US" dirty="0"/>
              <a:t>&lt;0.0001).</a:t>
            </a:r>
          </a:p>
          <a:p>
            <a:pPr>
              <a:defRPr/>
            </a:pPr>
            <a:r>
              <a:rPr lang="en-US" dirty="0"/>
              <a:t>The median time to laxation was 1 hour with RELISTOR 0.15 mg/kg and &gt;24 hours with placebo (</a:t>
            </a:r>
            <a:r>
              <a:rPr lang="en-US" i="1" dirty="0"/>
              <a:t>P</a:t>
            </a:r>
            <a:r>
              <a:rPr lang="en-US" dirty="0"/>
              <a:t>&lt;0.0001).</a:t>
            </a:r>
          </a:p>
          <a:p>
            <a:pPr>
              <a:defRPr/>
            </a:pPr>
            <a:r>
              <a:rPr lang="en-US" dirty="0">
                <a:solidFill>
                  <a:schemeClr val="tx1"/>
                </a:solidFill>
              </a:rPr>
              <a:t>[slide build] </a:t>
            </a:r>
            <a:r>
              <a:rPr lang="en-US" dirty="0"/>
              <a:t>Approximately 50% of responders reported a bowel movement within </a:t>
            </a:r>
            <a:br>
              <a:rPr lang="en-US" dirty="0"/>
            </a:br>
            <a:r>
              <a:rPr lang="en-US" dirty="0"/>
              <a:t>30 minutes of dosing.</a:t>
            </a:r>
          </a:p>
          <a:p>
            <a:pPr marL="0" indent="0">
              <a:buNone/>
              <a:defRPr/>
            </a:pPr>
            <a:endParaRPr lang="en-US" b="1" dirty="0"/>
          </a:p>
          <a:p>
            <a:pPr marL="0" indent="0">
              <a:buNone/>
              <a:defRPr/>
            </a:pPr>
            <a:r>
              <a:rPr lang="en-US" b="1" dirty="0"/>
              <a:t>Reference: </a:t>
            </a:r>
          </a:p>
          <a:p>
            <a:pPr marL="0" indent="0">
              <a:buNone/>
              <a:defRPr/>
            </a:pPr>
            <a:r>
              <a:rPr lang="en-US" dirty="0"/>
              <a:t>Slatkin N, Thomas J, Lipman AG, et al. Methylnaltrexone for treatment of opioid-induced constipation in advanced illness patients. </a:t>
            </a:r>
            <a:r>
              <a:rPr lang="en-US" i="1" dirty="0"/>
              <a:t>J Support Oncol. </a:t>
            </a:r>
            <a:r>
              <a:rPr lang="en-US" dirty="0"/>
              <a:t>2009;7(1):39-46. </a:t>
            </a:r>
          </a:p>
          <a:p>
            <a:pPr marL="0" indent="0">
              <a:buNone/>
              <a:defRPr/>
            </a:pPr>
            <a:endParaRPr lang="en-US" sz="1400" dirty="0"/>
          </a:p>
          <a:p>
            <a:pPr marL="0" indent="0">
              <a:buNone/>
              <a:defRPr/>
            </a:pPr>
            <a:endParaRPr lang="en-US" dirty="0"/>
          </a:p>
        </p:txBody>
      </p:sp>
      <p:sp>
        <p:nvSpPr>
          <p:cNvPr id="4" name="Slide Number Placeholder 3"/>
          <p:cNvSpPr>
            <a:spLocks noGrp="1"/>
          </p:cNvSpPr>
          <p:nvPr>
            <p:ph type="sldNum" sz="quarter" idx="5"/>
          </p:nvPr>
        </p:nvSpPr>
        <p:spPr/>
        <p:txBody>
          <a:bodyPr/>
          <a:lstStyle/>
          <a:p>
            <a:pPr>
              <a:defRPr/>
            </a:pPr>
            <a:fld id="{E94C7946-AED5-423C-982F-EFC8D6D806CD}" type="slidenum">
              <a:rPr lang="en-US" smtClean="0">
                <a:solidFill>
                  <a:prstClr val="black"/>
                </a:solidFill>
              </a:rPr>
              <a:pPr>
                <a:defRPr/>
              </a:pPr>
              <a:t>20</a:t>
            </a:fld>
            <a:endParaRPr lang="en-US" dirty="0">
              <a:solidFill>
                <a:prstClr val="black"/>
              </a:solidFill>
            </a:endParaRPr>
          </a:p>
        </p:txBody>
      </p:sp>
      <p:sp>
        <p:nvSpPr>
          <p:cNvPr id="5" name="TextBox 4"/>
          <p:cNvSpPr txBox="1"/>
          <p:nvPr/>
        </p:nvSpPr>
        <p:spPr>
          <a:xfrm>
            <a:off x="5911853" y="1118795"/>
            <a:ext cx="922166" cy="515968"/>
          </a:xfrm>
          <a:prstGeom prst="rect">
            <a:avLst/>
          </a:prstGeom>
          <a:noFill/>
          <a:ln>
            <a:solidFill>
              <a:schemeClr val="accent1"/>
            </a:solidFill>
          </a:ln>
        </p:spPr>
        <p:txBody>
          <a:bodyPr wrap="square" lIns="93486" tIns="46742" rIns="93486" bIns="46742" rtlCol="0">
            <a:spAutoFit/>
          </a:bodyPr>
          <a:lstStyle/>
          <a:p>
            <a:r>
              <a:rPr lang="en-US" sz="900" dirty="0">
                <a:solidFill>
                  <a:prstClr val="black"/>
                </a:solidFill>
              </a:rPr>
              <a:t>Slatkin 2009 P 44, figure 3 [A]</a:t>
            </a:r>
          </a:p>
        </p:txBody>
      </p:sp>
      <p:sp>
        <p:nvSpPr>
          <p:cNvPr id="6" name="TextBox 5"/>
          <p:cNvSpPr txBox="1"/>
          <p:nvPr/>
        </p:nvSpPr>
        <p:spPr>
          <a:xfrm>
            <a:off x="6372936" y="4603846"/>
            <a:ext cx="706972" cy="938208"/>
          </a:xfrm>
          <a:prstGeom prst="rect">
            <a:avLst/>
          </a:prstGeom>
          <a:noFill/>
          <a:ln>
            <a:solidFill>
              <a:schemeClr val="accent1"/>
            </a:solidFill>
          </a:ln>
        </p:spPr>
        <p:txBody>
          <a:bodyPr wrap="square" lIns="93486" tIns="46742" rIns="93486" bIns="46742" rtlCol="0">
            <a:spAutoFit/>
          </a:bodyPr>
          <a:lstStyle/>
          <a:p>
            <a:r>
              <a:rPr lang="en-US" sz="900" dirty="0">
                <a:solidFill>
                  <a:prstClr val="black"/>
                </a:solidFill>
              </a:rPr>
              <a:t>Slatkin 2009 P 42, col 1, para 1, lines 1-4 [C]</a:t>
            </a:r>
          </a:p>
        </p:txBody>
      </p:sp>
      <p:sp>
        <p:nvSpPr>
          <p:cNvPr id="7" name="TextBox 6"/>
          <p:cNvSpPr txBox="1"/>
          <p:nvPr/>
        </p:nvSpPr>
        <p:spPr>
          <a:xfrm>
            <a:off x="0" y="3318336"/>
            <a:ext cx="922166" cy="937760"/>
          </a:xfrm>
          <a:prstGeom prst="rect">
            <a:avLst/>
          </a:prstGeom>
          <a:noFill/>
          <a:ln>
            <a:solidFill>
              <a:schemeClr val="accent1"/>
            </a:solidFill>
          </a:ln>
        </p:spPr>
        <p:txBody>
          <a:bodyPr wrap="square" lIns="93486" tIns="46742" rIns="93486" bIns="46742" rtlCol="0">
            <a:spAutoFit/>
          </a:bodyPr>
          <a:lstStyle/>
          <a:p>
            <a:r>
              <a:rPr lang="en-US" sz="900" dirty="0">
                <a:solidFill>
                  <a:prstClr val="black"/>
                </a:solidFill>
              </a:rPr>
              <a:t>Slatkin 2009 P 42, col 1, last para, lines 1-2 to col 2 para 1, Lines 1-4 [B]</a:t>
            </a:r>
          </a:p>
        </p:txBody>
      </p:sp>
      <p:sp>
        <p:nvSpPr>
          <p:cNvPr id="8" name="TextBox 7"/>
          <p:cNvSpPr txBox="1"/>
          <p:nvPr/>
        </p:nvSpPr>
        <p:spPr>
          <a:xfrm>
            <a:off x="6372936" y="5716644"/>
            <a:ext cx="706972" cy="925394"/>
          </a:xfrm>
          <a:prstGeom prst="rect">
            <a:avLst/>
          </a:prstGeom>
          <a:noFill/>
          <a:ln>
            <a:solidFill>
              <a:schemeClr val="accent1"/>
            </a:solidFill>
          </a:ln>
        </p:spPr>
        <p:txBody>
          <a:bodyPr wrap="square" lIns="93486" tIns="46742" rIns="93486" bIns="46742" rtlCol="0">
            <a:spAutoFit/>
          </a:bodyPr>
          <a:lstStyle/>
          <a:p>
            <a:r>
              <a:rPr lang="en-US" sz="900" dirty="0">
                <a:solidFill>
                  <a:prstClr val="black"/>
                </a:solidFill>
              </a:rPr>
              <a:t>Slatkin 2009 P 42, col 2 para 1, last 3 lines [D]</a:t>
            </a:r>
          </a:p>
        </p:txBody>
      </p:sp>
      <p:cxnSp>
        <p:nvCxnSpPr>
          <p:cNvPr id="3" name="Straight Arrow Connector 2"/>
          <p:cNvCxnSpPr/>
          <p:nvPr/>
        </p:nvCxnSpPr>
        <p:spPr>
          <a:xfrm flipV="1">
            <a:off x="430675" y="5075949"/>
            <a:ext cx="243050" cy="697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a:off x="5961900" y="5218765"/>
            <a:ext cx="303808" cy="6279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Connector 8"/>
          <p:cNvCxnSpPr>
            <a:endCxn id="7" idx="2"/>
          </p:cNvCxnSpPr>
          <p:nvPr/>
        </p:nvCxnSpPr>
        <p:spPr>
          <a:xfrm flipV="1">
            <a:off x="430675" y="4256097"/>
            <a:ext cx="30408" cy="819852"/>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C73BA3-49BE-E74C-25E0-44F9F54B80D9}"/>
            </a:ext>
          </a:extLst>
        </p:cNvPr>
        <p:cNvGrpSpPr/>
        <p:nvPr/>
      </p:nvGrpSpPr>
      <p:grpSpPr>
        <a:xfrm>
          <a:off x="0" y="0"/>
          <a:ext cx="0" cy="0"/>
          <a:chOff x="0" y="0"/>
          <a:chExt cx="0" cy="0"/>
        </a:xfrm>
      </p:grpSpPr>
      <p:sp>
        <p:nvSpPr>
          <p:cNvPr id="44034" name="Rectangle 7">
            <a:extLst>
              <a:ext uri="{FF2B5EF4-FFF2-40B4-BE49-F238E27FC236}">
                <a16:creationId xmlns:a16="http://schemas.microsoft.com/office/drawing/2014/main" id="{3DD16DF1-467D-8CAC-9B8D-0AD403F4FAD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55650" indent="-290513">
              <a:defRPr>
                <a:solidFill>
                  <a:schemeClr val="tx1"/>
                </a:solidFill>
                <a:latin typeface="Arial" panose="020B0604020202020204" pitchFamily="34" charset="0"/>
              </a:defRPr>
            </a:lvl2pPr>
            <a:lvl3pPr marL="1163638" indent="-231775">
              <a:defRPr>
                <a:solidFill>
                  <a:schemeClr val="tx1"/>
                </a:solidFill>
                <a:latin typeface="Arial" panose="020B0604020202020204" pitchFamily="34" charset="0"/>
              </a:defRPr>
            </a:lvl3pPr>
            <a:lvl4pPr marL="1630363" indent="-231775">
              <a:defRPr>
                <a:solidFill>
                  <a:schemeClr val="tx1"/>
                </a:solidFill>
                <a:latin typeface="Arial" panose="020B0604020202020204" pitchFamily="34" charset="0"/>
              </a:defRPr>
            </a:lvl4pPr>
            <a:lvl5pPr marL="2095500" indent="-231775">
              <a:defRPr>
                <a:solidFill>
                  <a:schemeClr val="tx1"/>
                </a:solidFill>
                <a:latin typeface="Arial" panose="020B0604020202020204" pitchFamily="34" charset="0"/>
              </a:defRPr>
            </a:lvl5pPr>
            <a:lvl6pPr marL="2552700" indent="-231775" eaLnBrk="0" fontAlgn="base" hangingPunct="0">
              <a:spcBef>
                <a:spcPct val="0"/>
              </a:spcBef>
              <a:spcAft>
                <a:spcPct val="0"/>
              </a:spcAft>
              <a:defRPr>
                <a:solidFill>
                  <a:schemeClr val="tx1"/>
                </a:solidFill>
                <a:latin typeface="Arial" panose="020B0604020202020204" pitchFamily="34" charset="0"/>
              </a:defRPr>
            </a:lvl6pPr>
            <a:lvl7pPr marL="3009900" indent="-231775" eaLnBrk="0" fontAlgn="base" hangingPunct="0">
              <a:spcBef>
                <a:spcPct val="0"/>
              </a:spcBef>
              <a:spcAft>
                <a:spcPct val="0"/>
              </a:spcAft>
              <a:defRPr>
                <a:solidFill>
                  <a:schemeClr val="tx1"/>
                </a:solidFill>
                <a:latin typeface="Arial" panose="020B0604020202020204" pitchFamily="34" charset="0"/>
              </a:defRPr>
            </a:lvl7pPr>
            <a:lvl8pPr marL="3467100" indent="-231775" eaLnBrk="0" fontAlgn="base" hangingPunct="0">
              <a:spcBef>
                <a:spcPct val="0"/>
              </a:spcBef>
              <a:spcAft>
                <a:spcPct val="0"/>
              </a:spcAft>
              <a:defRPr>
                <a:solidFill>
                  <a:schemeClr val="tx1"/>
                </a:solidFill>
                <a:latin typeface="Arial" panose="020B0604020202020204" pitchFamily="34" charset="0"/>
              </a:defRPr>
            </a:lvl8pPr>
            <a:lvl9pPr marL="3924300" indent="-231775" eaLnBrk="0" fontAlgn="base" hangingPunct="0">
              <a:spcBef>
                <a:spcPct val="0"/>
              </a:spcBef>
              <a:spcAft>
                <a:spcPct val="0"/>
              </a:spcAft>
              <a:defRPr>
                <a:solidFill>
                  <a:schemeClr val="tx1"/>
                </a:solidFill>
                <a:latin typeface="Arial" panose="020B0604020202020204" pitchFamily="34" charset="0"/>
              </a:defRPr>
            </a:lvl9pPr>
          </a:lstStyle>
          <a:p>
            <a:fld id="{CDAAC2BC-9854-4F00-A111-A288B36A4166}" type="slidenum">
              <a:rPr lang="en-US" altLang="en-US">
                <a:solidFill>
                  <a:srgbClr val="000000"/>
                </a:solidFill>
              </a:rPr>
              <a:pPr/>
              <a:t>28</a:t>
            </a:fld>
            <a:endParaRPr lang="en-US" altLang="en-US">
              <a:solidFill>
                <a:srgbClr val="000000"/>
              </a:solidFill>
            </a:endParaRPr>
          </a:p>
        </p:txBody>
      </p:sp>
      <p:sp>
        <p:nvSpPr>
          <p:cNvPr id="44035" name="Rectangle 2">
            <a:extLst>
              <a:ext uri="{FF2B5EF4-FFF2-40B4-BE49-F238E27FC236}">
                <a16:creationId xmlns:a16="http://schemas.microsoft.com/office/drawing/2014/main" id="{26D83D9D-1271-CDC6-81D5-CA5A6F32FDD5}"/>
              </a:ext>
            </a:extLst>
          </p:cNvPr>
          <p:cNvSpPr>
            <a:spLocks noGrp="1" noRot="1" noChangeAspect="1" noChangeArrowheads="1" noTextEdit="1"/>
          </p:cNvSpPr>
          <p:nvPr>
            <p:ph type="sldImg"/>
          </p:nvPr>
        </p:nvSpPr>
        <p:spPr>
          <a:ln/>
        </p:spPr>
      </p:sp>
      <p:sp>
        <p:nvSpPr>
          <p:cNvPr id="44036" name="Rectangle 3">
            <a:extLst>
              <a:ext uri="{FF2B5EF4-FFF2-40B4-BE49-F238E27FC236}">
                <a16:creationId xmlns:a16="http://schemas.microsoft.com/office/drawing/2014/main" id="{5501241A-6E51-8853-D8D6-294FA05DD04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4214397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id="{081997E3-7FE9-4B54-A1F6-DE49C42E0D17}"/>
              </a:ext>
            </a:extLst>
          </p:cNvPr>
          <p:cNvSpPr>
            <a:spLocks noGrp="1" noRot="1" noChangeAspect="1" noChangeArrowheads="1" noTextEdit="1"/>
          </p:cNvSpPr>
          <p:nvPr>
            <p:ph type="sldImg"/>
          </p:nvPr>
        </p:nvSpPr>
        <p:spPr>
          <a:ln/>
        </p:spPr>
      </p:sp>
      <p:sp>
        <p:nvSpPr>
          <p:cNvPr id="41987" name="Notes Placeholder 2">
            <a:extLst>
              <a:ext uri="{FF2B5EF4-FFF2-40B4-BE49-F238E27FC236}">
                <a16:creationId xmlns:a16="http://schemas.microsoft.com/office/drawing/2014/main" id="{D2228C3F-AEC1-4AF3-BDC0-1001693065E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41988" name="Slide Number Placeholder 3">
            <a:extLst>
              <a:ext uri="{FF2B5EF4-FFF2-40B4-BE49-F238E27FC236}">
                <a16:creationId xmlns:a16="http://schemas.microsoft.com/office/drawing/2014/main" id="{0276B64D-0F84-46D1-8D91-C42FBFAC23B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55650" indent="-290513">
              <a:defRPr>
                <a:solidFill>
                  <a:schemeClr val="tx1"/>
                </a:solidFill>
                <a:latin typeface="Arial" panose="020B0604020202020204" pitchFamily="34" charset="0"/>
              </a:defRPr>
            </a:lvl2pPr>
            <a:lvl3pPr marL="1163638" indent="-231775">
              <a:defRPr>
                <a:solidFill>
                  <a:schemeClr val="tx1"/>
                </a:solidFill>
                <a:latin typeface="Arial" panose="020B0604020202020204" pitchFamily="34" charset="0"/>
              </a:defRPr>
            </a:lvl3pPr>
            <a:lvl4pPr marL="1630363" indent="-231775">
              <a:defRPr>
                <a:solidFill>
                  <a:schemeClr val="tx1"/>
                </a:solidFill>
                <a:latin typeface="Arial" panose="020B0604020202020204" pitchFamily="34" charset="0"/>
              </a:defRPr>
            </a:lvl4pPr>
            <a:lvl5pPr marL="2095500" indent="-231775">
              <a:defRPr>
                <a:solidFill>
                  <a:schemeClr val="tx1"/>
                </a:solidFill>
                <a:latin typeface="Arial" panose="020B0604020202020204" pitchFamily="34" charset="0"/>
              </a:defRPr>
            </a:lvl5pPr>
            <a:lvl6pPr marL="2552700" indent="-231775" eaLnBrk="0" fontAlgn="base" hangingPunct="0">
              <a:spcBef>
                <a:spcPct val="0"/>
              </a:spcBef>
              <a:spcAft>
                <a:spcPct val="0"/>
              </a:spcAft>
              <a:defRPr>
                <a:solidFill>
                  <a:schemeClr val="tx1"/>
                </a:solidFill>
                <a:latin typeface="Arial" panose="020B0604020202020204" pitchFamily="34" charset="0"/>
              </a:defRPr>
            </a:lvl6pPr>
            <a:lvl7pPr marL="3009900" indent="-231775" eaLnBrk="0" fontAlgn="base" hangingPunct="0">
              <a:spcBef>
                <a:spcPct val="0"/>
              </a:spcBef>
              <a:spcAft>
                <a:spcPct val="0"/>
              </a:spcAft>
              <a:defRPr>
                <a:solidFill>
                  <a:schemeClr val="tx1"/>
                </a:solidFill>
                <a:latin typeface="Arial" panose="020B0604020202020204" pitchFamily="34" charset="0"/>
              </a:defRPr>
            </a:lvl7pPr>
            <a:lvl8pPr marL="3467100" indent="-231775" eaLnBrk="0" fontAlgn="base" hangingPunct="0">
              <a:spcBef>
                <a:spcPct val="0"/>
              </a:spcBef>
              <a:spcAft>
                <a:spcPct val="0"/>
              </a:spcAft>
              <a:defRPr>
                <a:solidFill>
                  <a:schemeClr val="tx1"/>
                </a:solidFill>
                <a:latin typeface="Arial" panose="020B0604020202020204" pitchFamily="34" charset="0"/>
              </a:defRPr>
            </a:lvl8pPr>
            <a:lvl9pPr marL="3924300" indent="-231775" eaLnBrk="0" fontAlgn="base" hangingPunct="0">
              <a:spcBef>
                <a:spcPct val="0"/>
              </a:spcBef>
              <a:spcAft>
                <a:spcPct val="0"/>
              </a:spcAft>
              <a:defRPr>
                <a:solidFill>
                  <a:schemeClr val="tx1"/>
                </a:solidFill>
                <a:latin typeface="Arial" panose="020B0604020202020204" pitchFamily="34" charset="0"/>
              </a:defRPr>
            </a:lvl9pPr>
          </a:lstStyle>
          <a:p>
            <a:fld id="{65683112-14A4-4FB7-923E-EBC1105DE003}" type="slidenum">
              <a:rPr lang="en-US" altLang="en-US">
                <a:solidFill>
                  <a:srgbClr val="000000"/>
                </a:solidFill>
              </a:rPr>
              <a:pPr/>
              <a:t>29</a:t>
            </a:fld>
            <a:endParaRPr lang="en-US" altLang="en-US">
              <a:solidFill>
                <a:srgbClr val="000000"/>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361DC3DB-CA75-4F2F-BEBE-F76543CDF75C}"/>
              </a:ext>
            </a:extLst>
          </p:cNvPr>
          <p:cNvSpPr>
            <a:spLocks noGrp="1" noRot="1" noChangeAspect="1" noChangeArrowheads="1" noTextEdit="1"/>
          </p:cNvSpPr>
          <p:nvPr>
            <p:ph type="sldImg"/>
          </p:nvPr>
        </p:nvSpPr>
        <p:spPr>
          <a:noFill/>
          <a:ln/>
        </p:spPr>
      </p:sp>
      <p:sp>
        <p:nvSpPr>
          <p:cNvPr id="46083" name="Rectangle 3">
            <a:extLst>
              <a:ext uri="{FF2B5EF4-FFF2-40B4-BE49-F238E27FC236}">
                <a16:creationId xmlns:a16="http://schemas.microsoft.com/office/drawing/2014/main" id="{2A65D11E-02E1-4C74-9872-6444717DB57D}"/>
              </a:ext>
            </a:extLst>
          </p:cNvPr>
          <p:cNvSpPr>
            <a:spLocks noGrp="1" noChangeArrowheads="1"/>
          </p:cNvSpPr>
          <p:nvPr>
            <p:ph type="body" idx="1"/>
          </p:nvPr>
        </p:nvSpPr>
        <p:spPr>
          <a:xfrm>
            <a:off x="701675" y="4416425"/>
            <a:ext cx="5607050"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80000"/>
              </a:lnSpc>
            </a:pPr>
            <a:endParaRPr lang="en-US" altLang="en-US" sz="1000">
              <a:cs typeface="Times New Roman" panose="02020603050405020304"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D1556E-D1A4-B085-DC52-D11128F16B16}"/>
            </a:ext>
          </a:extLst>
        </p:cNvPr>
        <p:cNvGrpSpPr/>
        <p:nvPr/>
      </p:nvGrpSpPr>
      <p:grpSpPr>
        <a:xfrm>
          <a:off x="0" y="0"/>
          <a:ext cx="0" cy="0"/>
          <a:chOff x="0" y="0"/>
          <a:chExt cx="0" cy="0"/>
        </a:xfrm>
      </p:grpSpPr>
      <p:sp>
        <p:nvSpPr>
          <p:cNvPr id="44034" name="Rectangle 7">
            <a:extLst>
              <a:ext uri="{FF2B5EF4-FFF2-40B4-BE49-F238E27FC236}">
                <a16:creationId xmlns:a16="http://schemas.microsoft.com/office/drawing/2014/main" id="{FC7C3D05-F8E8-1B6D-5C32-069674C1731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55650" indent="-290513">
              <a:defRPr>
                <a:solidFill>
                  <a:schemeClr val="tx1"/>
                </a:solidFill>
                <a:latin typeface="Arial" panose="020B0604020202020204" pitchFamily="34" charset="0"/>
              </a:defRPr>
            </a:lvl2pPr>
            <a:lvl3pPr marL="1163638" indent="-231775">
              <a:defRPr>
                <a:solidFill>
                  <a:schemeClr val="tx1"/>
                </a:solidFill>
                <a:latin typeface="Arial" panose="020B0604020202020204" pitchFamily="34" charset="0"/>
              </a:defRPr>
            </a:lvl3pPr>
            <a:lvl4pPr marL="1630363" indent="-231775">
              <a:defRPr>
                <a:solidFill>
                  <a:schemeClr val="tx1"/>
                </a:solidFill>
                <a:latin typeface="Arial" panose="020B0604020202020204" pitchFamily="34" charset="0"/>
              </a:defRPr>
            </a:lvl4pPr>
            <a:lvl5pPr marL="2095500" indent="-231775">
              <a:defRPr>
                <a:solidFill>
                  <a:schemeClr val="tx1"/>
                </a:solidFill>
                <a:latin typeface="Arial" panose="020B0604020202020204" pitchFamily="34" charset="0"/>
              </a:defRPr>
            </a:lvl5pPr>
            <a:lvl6pPr marL="2552700" indent="-231775" eaLnBrk="0" fontAlgn="base" hangingPunct="0">
              <a:spcBef>
                <a:spcPct val="0"/>
              </a:spcBef>
              <a:spcAft>
                <a:spcPct val="0"/>
              </a:spcAft>
              <a:defRPr>
                <a:solidFill>
                  <a:schemeClr val="tx1"/>
                </a:solidFill>
                <a:latin typeface="Arial" panose="020B0604020202020204" pitchFamily="34" charset="0"/>
              </a:defRPr>
            </a:lvl6pPr>
            <a:lvl7pPr marL="3009900" indent="-231775" eaLnBrk="0" fontAlgn="base" hangingPunct="0">
              <a:spcBef>
                <a:spcPct val="0"/>
              </a:spcBef>
              <a:spcAft>
                <a:spcPct val="0"/>
              </a:spcAft>
              <a:defRPr>
                <a:solidFill>
                  <a:schemeClr val="tx1"/>
                </a:solidFill>
                <a:latin typeface="Arial" panose="020B0604020202020204" pitchFamily="34" charset="0"/>
              </a:defRPr>
            </a:lvl7pPr>
            <a:lvl8pPr marL="3467100" indent="-231775" eaLnBrk="0" fontAlgn="base" hangingPunct="0">
              <a:spcBef>
                <a:spcPct val="0"/>
              </a:spcBef>
              <a:spcAft>
                <a:spcPct val="0"/>
              </a:spcAft>
              <a:defRPr>
                <a:solidFill>
                  <a:schemeClr val="tx1"/>
                </a:solidFill>
                <a:latin typeface="Arial" panose="020B0604020202020204" pitchFamily="34" charset="0"/>
              </a:defRPr>
            </a:lvl8pPr>
            <a:lvl9pPr marL="3924300" indent="-231775" eaLnBrk="0" fontAlgn="base" hangingPunct="0">
              <a:spcBef>
                <a:spcPct val="0"/>
              </a:spcBef>
              <a:spcAft>
                <a:spcPct val="0"/>
              </a:spcAft>
              <a:defRPr>
                <a:solidFill>
                  <a:schemeClr val="tx1"/>
                </a:solidFill>
                <a:latin typeface="Arial" panose="020B0604020202020204" pitchFamily="34" charset="0"/>
              </a:defRPr>
            </a:lvl9pPr>
          </a:lstStyle>
          <a:p>
            <a:fld id="{CDAAC2BC-9854-4F00-A111-A288B36A4166}" type="slidenum">
              <a:rPr lang="en-US" altLang="en-US">
                <a:solidFill>
                  <a:srgbClr val="000000"/>
                </a:solidFill>
              </a:rPr>
              <a:pPr/>
              <a:t>32</a:t>
            </a:fld>
            <a:endParaRPr lang="en-US" altLang="en-US">
              <a:solidFill>
                <a:srgbClr val="000000"/>
              </a:solidFill>
            </a:endParaRPr>
          </a:p>
        </p:txBody>
      </p:sp>
      <p:sp>
        <p:nvSpPr>
          <p:cNvPr id="44035" name="Rectangle 2">
            <a:extLst>
              <a:ext uri="{FF2B5EF4-FFF2-40B4-BE49-F238E27FC236}">
                <a16:creationId xmlns:a16="http://schemas.microsoft.com/office/drawing/2014/main" id="{CAB2C909-D460-DBEA-7CDC-D2C7A613119C}"/>
              </a:ext>
            </a:extLst>
          </p:cNvPr>
          <p:cNvSpPr>
            <a:spLocks noGrp="1" noRot="1" noChangeAspect="1" noChangeArrowheads="1" noTextEdit="1"/>
          </p:cNvSpPr>
          <p:nvPr>
            <p:ph type="sldImg"/>
          </p:nvPr>
        </p:nvSpPr>
        <p:spPr>
          <a:ln/>
        </p:spPr>
      </p:sp>
      <p:sp>
        <p:nvSpPr>
          <p:cNvPr id="44036" name="Rectangle 3">
            <a:extLst>
              <a:ext uri="{FF2B5EF4-FFF2-40B4-BE49-F238E27FC236}">
                <a16:creationId xmlns:a16="http://schemas.microsoft.com/office/drawing/2014/main" id="{F996EE1E-62CE-4FD7-9C1A-95BCEF0A43E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7420589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FCAA53-DF62-4FC5-9971-133AFDC46142}" type="slidenum">
              <a:rPr lang="en-US" smtClean="0"/>
              <a:t>36</a:t>
            </a:fld>
            <a:endParaRPr lang="en-US"/>
          </a:p>
        </p:txBody>
      </p:sp>
    </p:spTree>
    <p:extLst>
      <p:ext uri="{BB962C8B-B14F-4D97-AF65-F5344CB8AC3E}">
        <p14:creationId xmlns:p14="http://schemas.microsoft.com/office/powerpoint/2010/main" val="37706212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a:extLst>
              <a:ext uri="{FF2B5EF4-FFF2-40B4-BE49-F238E27FC236}">
                <a16:creationId xmlns:a16="http://schemas.microsoft.com/office/drawing/2014/main" id="{0AD1AF1D-FCD6-47FF-982B-DC003FF4771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295A987-EF2C-408B-921F-3500CA770E3C}" type="slidenum">
              <a:rPr lang="en-US" altLang="en-US"/>
              <a:pPr/>
              <a:t>37</a:t>
            </a:fld>
            <a:endParaRPr lang="en-US" altLang="en-US"/>
          </a:p>
        </p:txBody>
      </p:sp>
      <p:sp>
        <p:nvSpPr>
          <p:cNvPr id="91139" name="Rectangle 2">
            <a:extLst>
              <a:ext uri="{FF2B5EF4-FFF2-40B4-BE49-F238E27FC236}">
                <a16:creationId xmlns:a16="http://schemas.microsoft.com/office/drawing/2014/main" id="{3EFDF358-5A37-4D6A-ABB0-381979F8A6B7}"/>
              </a:ext>
            </a:extLst>
          </p:cNvPr>
          <p:cNvSpPr>
            <a:spLocks noGrp="1" noRot="1" noChangeAspect="1" noChangeArrowheads="1" noTextEdit="1"/>
          </p:cNvSpPr>
          <p:nvPr>
            <p:ph type="sldImg"/>
          </p:nvPr>
        </p:nvSpPr>
        <p:spPr>
          <a:xfrm>
            <a:off x="388938" y="684213"/>
            <a:ext cx="6088062" cy="3425825"/>
          </a:xfrm>
          <a:ln/>
        </p:spPr>
      </p:sp>
      <p:sp>
        <p:nvSpPr>
          <p:cNvPr id="91140" name="Rectangle 3">
            <a:extLst>
              <a:ext uri="{FF2B5EF4-FFF2-40B4-BE49-F238E27FC236}">
                <a16:creationId xmlns:a16="http://schemas.microsoft.com/office/drawing/2014/main" id="{D6ECB3A8-44E8-4608-9997-CC5941AEEB38}"/>
              </a:ext>
            </a:extLst>
          </p:cNvPr>
          <p:cNvSpPr>
            <a:spLocks noGrp="1" noChangeArrowheads="1"/>
          </p:cNvSpPr>
          <p:nvPr>
            <p:ph type="body" idx="1"/>
          </p:nvPr>
        </p:nvSpPr>
        <p:spPr>
          <a:xfrm>
            <a:off x="838200" y="4316413"/>
            <a:ext cx="5029200" cy="41211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D9FF34-DB6A-A46D-8EF6-90CC42055744}"/>
            </a:ext>
          </a:extLst>
        </p:cNvPr>
        <p:cNvGrpSpPr/>
        <p:nvPr/>
      </p:nvGrpSpPr>
      <p:grpSpPr>
        <a:xfrm>
          <a:off x="0" y="0"/>
          <a:ext cx="0" cy="0"/>
          <a:chOff x="0" y="0"/>
          <a:chExt cx="0" cy="0"/>
        </a:xfrm>
      </p:grpSpPr>
      <p:sp>
        <p:nvSpPr>
          <p:cNvPr id="91138" name="Rectangle 7">
            <a:extLst>
              <a:ext uri="{FF2B5EF4-FFF2-40B4-BE49-F238E27FC236}">
                <a16:creationId xmlns:a16="http://schemas.microsoft.com/office/drawing/2014/main" id="{C18A7092-202F-96A5-393E-43A597EDE9B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295A987-EF2C-408B-921F-3500CA770E3C}" type="slidenum">
              <a:rPr lang="en-US" altLang="en-US"/>
              <a:pPr/>
              <a:t>38</a:t>
            </a:fld>
            <a:endParaRPr lang="en-US" altLang="en-US"/>
          </a:p>
        </p:txBody>
      </p:sp>
      <p:sp>
        <p:nvSpPr>
          <p:cNvPr id="91139" name="Rectangle 2">
            <a:extLst>
              <a:ext uri="{FF2B5EF4-FFF2-40B4-BE49-F238E27FC236}">
                <a16:creationId xmlns:a16="http://schemas.microsoft.com/office/drawing/2014/main" id="{6B9457F8-E9E3-CE7D-69E8-F5CA9ADA19C8}"/>
              </a:ext>
            </a:extLst>
          </p:cNvPr>
          <p:cNvSpPr>
            <a:spLocks noGrp="1" noRot="1" noChangeAspect="1" noChangeArrowheads="1" noTextEdit="1"/>
          </p:cNvSpPr>
          <p:nvPr>
            <p:ph type="sldImg"/>
          </p:nvPr>
        </p:nvSpPr>
        <p:spPr>
          <a:xfrm>
            <a:off x="388938" y="684213"/>
            <a:ext cx="6088062" cy="3425825"/>
          </a:xfrm>
          <a:ln/>
        </p:spPr>
      </p:sp>
      <p:sp>
        <p:nvSpPr>
          <p:cNvPr id="91140" name="Rectangle 3">
            <a:extLst>
              <a:ext uri="{FF2B5EF4-FFF2-40B4-BE49-F238E27FC236}">
                <a16:creationId xmlns:a16="http://schemas.microsoft.com/office/drawing/2014/main" id="{50B710FC-31DF-AF12-9DD6-A5C6FA228098}"/>
              </a:ext>
            </a:extLst>
          </p:cNvPr>
          <p:cNvSpPr>
            <a:spLocks noGrp="1" noChangeArrowheads="1"/>
          </p:cNvSpPr>
          <p:nvPr>
            <p:ph type="body" idx="1"/>
          </p:nvPr>
        </p:nvSpPr>
        <p:spPr>
          <a:xfrm>
            <a:off x="838200" y="4316413"/>
            <a:ext cx="5029200" cy="41211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36530789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E77CA1-C429-4CBF-B3FB-EF4FDC467953}" type="datetimeFigureOut">
              <a:rPr lang="en-US" smtClean="0"/>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5F974E-BE9E-4531-880E-1A1591B5F700}" type="slidenum">
              <a:rPr lang="en-US" smtClean="0"/>
              <a:t>‹#›</a:t>
            </a:fld>
            <a:endParaRPr lang="en-US"/>
          </a:p>
        </p:txBody>
      </p:sp>
    </p:spTree>
    <p:extLst>
      <p:ext uri="{BB962C8B-B14F-4D97-AF65-F5344CB8AC3E}">
        <p14:creationId xmlns:p14="http://schemas.microsoft.com/office/powerpoint/2010/main" val="22337096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E77CA1-C429-4CBF-B3FB-EF4FDC467953}" type="datetimeFigureOut">
              <a:rPr lang="en-US" smtClean="0"/>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5F974E-BE9E-4531-880E-1A1591B5F700}" type="slidenum">
              <a:rPr lang="en-US" smtClean="0"/>
              <a:t>‹#›</a:t>
            </a:fld>
            <a:endParaRPr lang="en-US"/>
          </a:p>
        </p:txBody>
      </p:sp>
    </p:spTree>
    <p:extLst>
      <p:ext uri="{BB962C8B-B14F-4D97-AF65-F5344CB8AC3E}">
        <p14:creationId xmlns:p14="http://schemas.microsoft.com/office/powerpoint/2010/main" val="29136460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5E77CA1-C429-4CBF-B3FB-EF4FDC467953}" type="datetimeFigureOut">
              <a:rPr lang="en-US" smtClean="0"/>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5F974E-BE9E-4531-880E-1A1591B5F700}" type="slidenum">
              <a:rPr lang="en-US" smtClean="0"/>
              <a:t>‹#›</a:t>
            </a:fld>
            <a:endParaRPr lang="en-US"/>
          </a:p>
        </p:txBody>
      </p:sp>
    </p:spTree>
    <p:extLst>
      <p:ext uri="{BB962C8B-B14F-4D97-AF65-F5344CB8AC3E}">
        <p14:creationId xmlns:p14="http://schemas.microsoft.com/office/powerpoint/2010/main" val="33770934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E77CA1-C429-4CBF-B3FB-EF4FDC467953}" type="datetimeFigureOut">
              <a:rPr lang="en-US" smtClean="0"/>
              <a:t>2/26/2025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5F974E-BE9E-4531-880E-1A1591B5F700}" type="slidenum">
              <a:rPr lang="en-US" smtClean="0"/>
              <a:t>‹#›</a:t>
            </a:fld>
            <a:endParaRPr lang="en-US"/>
          </a:p>
        </p:txBody>
      </p:sp>
    </p:spTree>
    <p:extLst>
      <p:ext uri="{BB962C8B-B14F-4D97-AF65-F5344CB8AC3E}">
        <p14:creationId xmlns:p14="http://schemas.microsoft.com/office/powerpoint/2010/main" val="12475058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E77CA1-C429-4CBF-B3FB-EF4FDC467953}" type="datetimeFigureOut">
              <a:rPr lang="en-US" smtClean="0"/>
              <a:t>2/26/2025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D5F974E-BE9E-4531-880E-1A1591B5F700}" type="slidenum">
              <a:rPr lang="en-US" smtClean="0"/>
              <a:t>‹#›</a:t>
            </a:fld>
            <a:endParaRPr lang="en-US"/>
          </a:p>
        </p:txBody>
      </p:sp>
    </p:spTree>
    <p:extLst>
      <p:ext uri="{BB962C8B-B14F-4D97-AF65-F5344CB8AC3E}">
        <p14:creationId xmlns:p14="http://schemas.microsoft.com/office/powerpoint/2010/main" val="13857775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E77CA1-C429-4CBF-B3FB-EF4FDC467953}" type="datetimeFigureOut">
              <a:rPr lang="en-US" smtClean="0"/>
              <a:t>2/26/2025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D5F974E-BE9E-4531-880E-1A1591B5F700}" type="slidenum">
              <a:rPr lang="en-US" smtClean="0"/>
              <a:t>‹#›</a:t>
            </a:fld>
            <a:endParaRPr lang="en-US"/>
          </a:p>
        </p:txBody>
      </p:sp>
    </p:spTree>
    <p:extLst>
      <p:ext uri="{BB962C8B-B14F-4D97-AF65-F5344CB8AC3E}">
        <p14:creationId xmlns:p14="http://schemas.microsoft.com/office/powerpoint/2010/main" val="192771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E77CA1-C429-4CBF-B3FB-EF4FDC467953}" type="datetimeFigureOut">
              <a:rPr lang="en-US" smtClean="0"/>
              <a:t>2/26/2025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D5F974E-BE9E-4531-880E-1A1591B5F700}" type="slidenum">
              <a:rPr lang="en-US" smtClean="0"/>
              <a:t>‹#›</a:t>
            </a:fld>
            <a:endParaRPr lang="en-US"/>
          </a:p>
        </p:txBody>
      </p:sp>
    </p:spTree>
    <p:extLst>
      <p:ext uri="{BB962C8B-B14F-4D97-AF65-F5344CB8AC3E}">
        <p14:creationId xmlns:p14="http://schemas.microsoft.com/office/powerpoint/2010/main" val="42813083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5E77CA1-C429-4CBF-B3FB-EF4FDC467953}" type="datetimeFigureOut">
              <a:rPr lang="en-US" smtClean="0"/>
              <a:t>2/26/2025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5F974E-BE9E-4531-880E-1A1591B5F700}" type="slidenum">
              <a:rPr lang="en-US" smtClean="0"/>
              <a:t>‹#›</a:t>
            </a:fld>
            <a:endParaRPr lang="en-US"/>
          </a:p>
        </p:txBody>
      </p:sp>
    </p:spTree>
    <p:extLst>
      <p:ext uri="{BB962C8B-B14F-4D97-AF65-F5344CB8AC3E}">
        <p14:creationId xmlns:p14="http://schemas.microsoft.com/office/powerpoint/2010/main" val="26940570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5E77CA1-C429-4CBF-B3FB-EF4FDC467953}" type="datetimeFigureOut">
              <a:rPr lang="en-US" smtClean="0"/>
              <a:t>2/26/2025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5F974E-BE9E-4531-880E-1A1591B5F700}" type="slidenum">
              <a:rPr lang="en-US" smtClean="0"/>
              <a:t>‹#›</a:t>
            </a:fld>
            <a:endParaRPr lang="en-US"/>
          </a:p>
        </p:txBody>
      </p:sp>
    </p:spTree>
    <p:extLst>
      <p:ext uri="{BB962C8B-B14F-4D97-AF65-F5344CB8AC3E}">
        <p14:creationId xmlns:p14="http://schemas.microsoft.com/office/powerpoint/2010/main" val="33846212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E77CA1-C429-4CBF-B3FB-EF4FDC467953}" type="datetimeFigureOut">
              <a:rPr lang="en-US" smtClean="0"/>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5F974E-BE9E-4531-880E-1A1591B5F700}" type="slidenum">
              <a:rPr lang="en-US" smtClean="0"/>
              <a:t>‹#›</a:t>
            </a:fld>
            <a:endParaRPr lang="en-US"/>
          </a:p>
        </p:txBody>
      </p:sp>
    </p:spTree>
    <p:extLst>
      <p:ext uri="{BB962C8B-B14F-4D97-AF65-F5344CB8AC3E}">
        <p14:creationId xmlns:p14="http://schemas.microsoft.com/office/powerpoint/2010/main" val="1913956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E77CA1-C429-4CBF-B3FB-EF4FDC467953}" type="datetimeFigureOut">
              <a:rPr lang="en-US" smtClean="0"/>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5F974E-BE9E-4531-880E-1A1591B5F700}" type="slidenum">
              <a:rPr lang="en-US" smtClean="0"/>
              <a:t>‹#›</a:t>
            </a:fld>
            <a:endParaRPr lang="en-US"/>
          </a:p>
        </p:txBody>
      </p:sp>
    </p:spTree>
    <p:extLst>
      <p:ext uri="{BB962C8B-B14F-4D97-AF65-F5344CB8AC3E}">
        <p14:creationId xmlns:p14="http://schemas.microsoft.com/office/powerpoint/2010/main" val="10683409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7_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96829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7" name="TextBox 4"/>
          <p:cNvSpPr txBox="1">
            <a:spLocks noChangeArrowheads="1"/>
          </p:cNvSpPr>
          <p:nvPr userDrawn="1"/>
        </p:nvSpPr>
        <p:spPr bwMode="auto">
          <a:xfrm>
            <a:off x="11722101" y="6516936"/>
            <a:ext cx="4699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r" eaLnBrk="1" hangingPunct="1">
              <a:defRPr/>
            </a:pPr>
            <a:fld id="{52CE5A6B-ECB6-4467-BFF2-68D44AD8BC36}" type="slidenum">
              <a:rPr lang="en-US" sz="1000" smtClean="0"/>
              <a:pPr algn="r" eaLnBrk="1" hangingPunct="1">
                <a:defRPr/>
              </a:pPr>
              <a:t>‹#›</a:t>
            </a:fld>
            <a:endParaRPr lang="en-US" sz="1400" dirty="0"/>
          </a:p>
        </p:txBody>
      </p:sp>
      <p:sp>
        <p:nvSpPr>
          <p:cNvPr id="8" name="Text Placeholder 5"/>
          <p:cNvSpPr>
            <a:spLocks noGrp="1"/>
          </p:cNvSpPr>
          <p:nvPr>
            <p:ph type="body" sz="quarter" idx="11"/>
          </p:nvPr>
        </p:nvSpPr>
        <p:spPr>
          <a:xfrm>
            <a:off x="609600" y="6381076"/>
            <a:ext cx="8128000" cy="351091"/>
          </a:xfrm>
        </p:spPr>
        <p:txBody>
          <a:bodyPr anchor="b"/>
          <a:lstStyle>
            <a:lvl1pPr marL="0" indent="0">
              <a:buNone/>
              <a:defRPr sz="1000">
                <a:solidFill>
                  <a:schemeClr val="tx1"/>
                </a:solidFill>
              </a:defRPr>
            </a:lvl1pPr>
          </a:lstStyle>
          <a:p>
            <a:pPr lvl="0"/>
            <a:r>
              <a:rPr lang="en-US" dirty="0"/>
              <a:t>Click to edit Master text styles</a:t>
            </a:r>
          </a:p>
        </p:txBody>
      </p:sp>
    </p:spTree>
    <p:extLst>
      <p:ext uri="{BB962C8B-B14F-4D97-AF65-F5344CB8AC3E}">
        <p14:creationId xmlns:p14="http://schemas.microsoft.com/office/powerpoint/2010/main" val="19843032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Section Divider">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0B4F123-30EB-A440-BB44-9D7F067693BF}"/>
              </a:ext>
            </a:extLst>
          </p:cNvPr>
          <p:cNvSpPr/>
          <p:nvPr userDrawn="1"/>
        </p:nvSpPr>
        <p:spPr bwMode="auto">
          <a:xfrm>
            <a:off x="4272324" y="6073135"/>
            <a:ext cx="7919676" cy="187570"/>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a:ln>
                <a:noFill/>
              </a:ln>
              <a:solidFill>
                <a:schemeClr val="tx1"/>
              </a:solidFill>
              <a:effectLst/>
              <a:latin typeface="Arial" panose="020B0604020202020204" pitchFamily="34" charset="0"/>
            </a:endParaRPr>
          </a:p>
        </p:txBody>
      </p:sp>
      <p:sp>
        <p:nvSpPr>
          <p:cNvPr id="4" name="Rectangle 5">
            <a:extLst>
              <a:ext uri="{FF2B5EF4-FFF2-40B4-BE49-F238E27FC236}">
                <a16:creationId xmlns:a16="http://schemas.microsoft.com/office/drawing/2014/main" id="{378EF57C-0683-8E48-AE13-6590CF43DEB6}"/>
              </a:ext>
            </a:extLst>
          </p:cNvPr>
          <p:cNvSpPr>
            <a:spLocks noChangeArrowheads="1"/>
          </p:cNvSpPr>
          <p:nvPr userDrawn="1"/>
        </p:nvSpPr>
        <p:spPr bwMode="auto">
          <a:xfrm>
            <a:off x="3689351" y="6564313"/>
            <a:ext cx="3350683" cy="387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7648" tIns="48825" rIns="97648" bIns="48825">
            <a:spAutoFit/>
          </a:bodyPr>
          <a:lstStyle>
            <a:lvl1pPr defTabSz="969963">
              <a:defRPr>
                <a:solidFill>
                  <a:schemeClr val="tx1"/>
                </a:solidFill>
                <a:latin typeface="Arial" panose="020B0604020202020204" pitchFamily="34" charset="0"/>
              </a:defRPr>
            </a:lvl1pPr>
            <a:lvl2pPr marL="484188" defTabSz="969963">
              <a:defRPr>
                <a:solidFill>
                  <a:schemeClr val="tx1"/>
                </a:solidFill>
                <a:latin typeface="Arial" panose="020B0604020202020204" pitchFamily="34" charset="0"/>
              </a:defRPr>
            </a:lvl2pPr>
            <a:lvl3pPr marL="969963" defTabSz="969963">
              <a:defRPr>
                <a:solidFill>
                  <a:schemeClr val="tx1"/>
                </a:solidFill>
                <a:latin typeface="Arial" panose="020B0604020202020204" pitchFamily="34" charset="0"/>
              </a:defRPr>
            </a:lvl3pPr>
            <a:lvl4pPr marL="1454150" defTabSz="969963">
              <a:defRPr>
                <a:solidFill>
                  <a:schemeClr val="tx1"/>
                </a:solidFill>
                <a:latin typeface="Arial" panose="020B0604020202020204" pitchFamily="34" charset="0"/>
              </a:defRPr>
            </a:lvl4pPr>
            <a:lvl5pPr marL="1939925" defTabSz="969963">
              <a:defRPr>
                <a:solidFill>
                  <a:schemeClr val="tx1"/>
                </a:solidFill>
                <a:latin typeface="Arial" panose="020B0604020202020204" pitchFamily="34" charset="0"/>
              </a:defRPr>
            </a:lvl5pPr>
            <a:lvl6pPr marL="2397125" defTabSz="969963" fontAlgn="base">
              <a:spcBef>
                <a:spcPct val="0"/>
              </a:spcBef>
              <a:spcAft>
                <a:spcPct val="0"/>
              </a:spcAft>
              <a:defRPr>
                <a:solidFill>
                  <a:schemeClr val="tx1"/>
                </a:solidFill>
                <a:latin typeface="Arial" panose="020B0604020202020204" pitchFamily="34" charset="0"/>
              </a:defRPr>
            </a:lvl6pPr>
            <a:lvl7pPr marL="2854325" defTabSz="969963" fontAlgn="base">
              <a:spcBef>
                <a:spcPct val="0"/>
              </a:spcBef>
              <a:spcAft>
                <a:spcPct val="0"/>
              </a:spcAft>
              <a:defRPr>
                <a:solidFill>
                  <a:schemeClr val="tx1"/>
                </a:solidFill>
                <a:latin typeface="Arial" panose="020B0604020202020204" pitchFamily="34" charset="0"/>
              </a:defRPr>
            </a:lvl7pPr>
            <a:lvl8pPr marL="3311525" defTabSz="969963" fontAlgn="base">
              <a:spcBef>
                <a:spcPct val="0"/>
              </a:spcBef>
              <a:spcAft>
                <a:spcPct val="0"/>
              </a:spcAft>
              <a:defRPr>
                <a:solidFill>
                  <a:schemeClr val="tx1"/>
                </a:solidFill>
                <a:latin typeface="Arial" panose="020B0604020202020204" pitchFamily="34" charset="0"/>
              </a:defRPr>
            </a:lvl8pPr>
            <a:lvl9pPr marL="3768725" defTabSz="969963" fontAlgn="base">
              <a:spcBef>
                <a:spcPct val="0"/>
              </a:spcBef>
              <a:spcAft>
                <a:spcPct val="0"/>
              </a:spcAft>
              <a:defRPr>
                <a:solidFill>
                  <a:schemeClr val="tx1"/>
                </a:solidFill>
                <a:latin typeface="Arial" panose="020B0604020202020204" pitchFamily="34" charset="0"/>
              </a:defRPr>
            </a:lvl9pPr>
          </a:lstStyle>
          <a:p>
            <a:pPr algn="ctr">
              <a:spcBef>
                <a:spcPct val="50000"/>
              </a:spcBef>
              <a:defRPr/>
            </a:pPr>
            <a:endParaRPr lang="en-US" altLang="en-US" sz="1900" dirty="0"/>
          </a:p>
        </p:txBody>
      </p:sp>
      <p:sp>
        <p:nvSpPr>
          <p:cNvPr id="10" name="Rectangle 9">
            <a:extLst>
              <a:ext uri="{FF2B5EF4-FFF2-40B4-BE49-F238E27FC236}">
                <a16:creationId xmlns:a16="http://schemas.microsoft.com/office/drawing/2014/main" id="{2CBED2D5-3D21-F846-9AB1-F18C83362D57}"/>
              </a:ext>
            </a:extLst>
          </p:cNvPr>
          <p:cNvSpPr/>
          <p:nvPr userDrawn="1"/>
        </p:nvSpPr>
        <p:spPr bwMode="auto">
          <a:xfrm>
            <a:off x="4272325" y="0"/>
            <a:ext cx="7919676" cy="6858000"/>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a:ln>
                <a:noFill/>
              </a:ln>
              <a:solidFill>
                <a:schemeClr val="tx1"/>
              </a:solidFill>
              <a:effectLst/>
              <a:latin typeface="Arial" panose="020B0604020202020204" pitchFamily="34" charset="0"/>
            </a:endParaRPr>
          </a:p>
        </p:txBody>
      </p:sp>
      <p:sp>
        <p:nvSpPr>
          <p:cNvPr id="2" name="Title 1">
            <a:extLst>
              <a:ext uri="{FF2B5EF4-FFF2-40B4-BE49-F238E27FC236}">
                <a16:creationId xmlns:a16="http://schemas.microsoft.com/office/drawing/2014/main" id="{A0C13092-8DB7-0B4F-ABD0-D6BD93629201}"/>
              </a:ext>
            </a:extLst>
          </p:cNvPr>
          <p:cNvSpPr>
            <a:spLocks noGrp="1"/>
          </p:cNvSpPr>
          <p:nvPr>
            <p:ph type="title" hasCustomPrompt="1"/>
          </p:nvPr>
        </p:nvSpPr>
        <p:spPr>
          <a:xfrm>
            <a:off x="4901133" y="3198167"/>
            <a:ext cx="6662057" cy="461665"/>
          </a:xfrm>
        </p:spPr>
        <p:txBody>
          <a:bodyPr anchor="ctr" anchorCtr="0"/>
          <a:lstStyle>
            <a:lvl1pPr>
              <a:defRPr>
                <a:solidFill>
                  <a:schemeClr val="bg1"/>
                </a:solidFill>
              </a:defRPr>
            </a:lvl1pPr>
          </a:lstStyle>
          <a:p>
            <a:r>
              <a:rPr lang="en-US" dirty="0"/>
              <a:t>Section Divider Title</a:t>
            </a:r>
          </a:p>
        </p:txBody>
      </p:sp>
      <p:sp>
        <p:nvSpPr>
          <p:cNvPr id="17" name="Rectangle 16">
            <a:extLst>
              <a:ext uri="{FF2B5EF4-FFF2-40B4-BE49-F238E27FC236}">
                <a16:creationId xmlns:a16="http://schemas.microsoft.com/office/drawing/2014/main" id="{206BB0AF-9056-B849-8AE6-C1E1BBA3E300}"/>
              </a:ext>
            </a:extLst>
          </p:cNvPr>
          <p:cNvSpPr/>
          <p:nvPr userDrawn="1"/>
        </p:nvSpPr>
        <p:spPr bwMode="auto">
          <a:xfrm>
            <a:off x="3626865" y="6073135"/>
            <a:ext cx="589120" cy="187570"/>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a:ln>
                <a:noFill/>
              </a:ln>
              <a:solidFill>
                <a:schemeClr val="tx2"/>
              </a:solidFill>
              <a:effectLst/>
              <a:latin typeface="Arial" panose="020B0604020202020204" pitchFamily="34" charset="0"/>
            </a:endParaRPr>
          </a:p>
        </p:txBody>
      </p:sp>
      <p:sp>
        <p:nvSpPr>
          <p:cNvPr id="18" name="Rectangle 17">
            <a:extLst>
              <a:ext uri="{FF2B5EF4-FFF2-40B4-BE49-F238E27FC236}">
                <a16:creationId xmlns:a16="http://schemas.microsoft.com/office/drawing/2014/main" id="{1F111A79-FA5C-6C4A-9F3B-44ACE4907DA5}"/>
              </a:ext>
            </a:extLst>
          </p:cNvPr>
          <p:cNvSpPr/>
          <p:nvPr userDrawn="1"/>
        </p:nvSpPr>
        <p:spPr bwMode="auto">
          <a:xfrm>
            <a:off x="2120793" y="6073135"/>
            <a:ext cx="1449733" cy="187570"/>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a:ln>
                <a:noFill/>
              </a:ln>
              <a:solidFill>
                <a:schemeClr val="tx2"/>
              </a:solidFill>
              <a:effectLst/>
              <a:latin typeface="Arial" panose="020B0604020202020204" pitchFamily="34" charset="0"/>
            </a:endParaRPr>
          </a:p>
        </p:txBody>
      </p:sp>
      <p:sp>
        <p:nvSpPr>
          <p:cNvPr id="19" name="Rectangle 18">
            <a:extLst>
              <a:ext uri="{FF2B5EF4-FFF2-40B4-BE49-F238E27FC236}">
                <a16:creationId xmlns:a16="http://schemas.microsoft.com/office/drawing/2014/main" id="{F59BD90C-2B1D-CE42-B14E-DB6FD23D2123}"/>
              </a:ext>
            </a:extLst>
          </p:cNvPr>
          <p:cNvSpPr/>
          <p:nvPr userDrawn="1"/>
        </p:nvSpPr>
        <p:spPr bwMode="auto">
          <a:xfrm>
            <a:off x="605367" y="6073135"/>
            <a:ext cx="1459087" cy="187570"/>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a:ln>
                <a:noFill/>
              </a:ln>
              <a:solidFill>
                <a:schemeClr val="tx2"/>
              </a:solidFill>
              <a:effectLst/>
              <a:latin typeface="Arial" panose="020B0604020202020204" pitchFamily="34" charset="0"/>
            </a:endParaRPr>
          </a:p>
        </p:txBody>
      </p:sp>
    </p:spTree>
    <p:extLst>
      <p:ext uri="{BB962C8B-B14F-4D97-AF65-F5344CB8AC3E}">
        <p14:creationId xmlns:p14="http://schemas.microsoft.com/office/powerpoint/2010/main" val="15143066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alphaModFix amt="30000"/>
            <a:lum/>
          </a:blip>
          <a:srcRect/>
          <a:tile tx="-254000" ty="406400" sx="100000" sy="100000" flip="none" algn="b"/>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E77CA1-C429-4CBF-B3FB-EF4FDC467953}" type="datetimeFigureOut">
              <a:rPr lang="en-US" smtClean="0"/>
              <a:t>2/26/2025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5F974E-BE9E-4531-880E-1A1591B5F700}" type="slidenum">
              <a:rPr lang="en-US" smtClean="0"/>
              <a:t>‹#›</a:t>
            </a:fld>
            <a:endParaRPr lang="en-US"/>
          </a:p>
        </p:txBody>
      </p:sp>
    </p:spTree>
    <p:extLst>
      <p:ext uri="{BB962C8B-B14F-4D97-AF65-F5344CB8AC3E}">
        <p14:creationId xmlns:p14="http://schemas.microsoft.com/office/powerpoint/2010/main" val="2846871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3" r:id="rId13"/>
    <p:sldLayoutId id="2147483664"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mailto:polomanr@nursing.upenn.edu" TargetMode="Externa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handbook-5-1.cochrane.org/"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2.xml"/><Relationship Id="rId5" Type="http://schemas.openxmlformats.org/officeDocument/2006/relationships/image" Target="../media/image10.emf"/><Relationship Id="rId4" Type="http://schemas.openxmlformats.org/officeDocument/2006/relationships/image" Target="../media/image9.emf"/></Relationships>
</file>

<file path=ppt/slides/_rels/slide1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emf"/><Relationship Id="rId1" Type="http://schemas.openxmlformats.org/officeDocument/2006/relationships/slideLayout" Target="../slideLayouts/slideLayout6.xml"/><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www.scribbr.com/statistics/effect-size/"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em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emf"/><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3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www.commonwealthmph.org/forms.html"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13" y="-15104"/>
            <a:ext cx="12202111" cy="1110479"/>
          </a:xfrm>
          <a:prstGeom prst="rect">
            <a:avLst/>
          </a:prstGeom>
        </p:spPr>
      </p:pic>
      <p:pic>
        <p:nvPicPr>
          <p:cNvPr id="4" name="Content Placeholder 3"/>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0" y="6011694"/>
            <a:ext cx="12191998" cy="846306"/>
          </a:xfrm>
          <a:noFill/>
        </p:spPr>
      </p:pic>
      <p:sp>
        <p:nvSpPr>
          <p:cNvPr id="5" name="Title 1">
            <a:extLst>
              <a:ext uri="{FF2B5EF4-FFF2-40B4-BE49-F238E27FC236}">
                <a16:creationId xmlns:a16="http://schemas.microsoft.com/office/drawing/2014/main" id="{7B712F11-0E0D-4AD2-BC52-E7FD81CECA96}"/>
              </a:ext>
            </a:extLst>
          </p:cNvPr>
          <p:cNvSpPr>
            <a:spLocks noGrp="1"/>
          </p:cNvSpPr>
          <p:nvPr>
            <p:ph type="title"/>
          </p:nvPr>
        </p:nvSpPr>
        <p:spPr>
          <a:xfrm>
            <a:off x="604542" y="3753492"/>
            <a:ext cx="10972800" cy="1022674"/>
          </a:xfrm>
          <a:noFill/>
        </p:spPr>
        <p:txBody>
          <a:bodyPr>
            <a:noAutofit/>
          </a:bodyPr>
          <a:lstStyle/>
          <a:p>
            <a:pPr algn="ctr"/>
            <a:r>
              <a:rPr lang="en-US" sz="2800" b="1" dirty="0">
                <a:solidFill>
                  <a:srgbClr val="004684"/>
                </a:solidFill>
              </a:rPr>
              <a:t>Rosemary C. Polomano, PhD, RN, FAAN</a:t>
            </a:r>
            <a:br>
              <a:rPr lang="en-US" sz="2800" b="1" dirty="0">
                <a:solidFill>
                  <a:srgbClr val="004684"/>
                </a:solidFill>
              </a:rPr>
            </a:br>
            <a:r>
              <a:rPr lang="en-US" sz="2800" b="1" dirty="0">
                <a:solidFill>
                  <a:srgbClr val="004684"/>
                </a:solidFill>
              </a:rPr>
              <a:t>Professor of Pain Practice</a:t>
            </a:r>
            <a:br>
              <a:rPr lang="en-US" sz="2800" b="1" dirty="0">
                <a:solidFill>
                  <a:srgbClr val="004684"/>
                </a:solidFill>
              </a:rPr>
            </a:br>
            <a:r>
              <a:rPr lang="en-US" sz="2800" b="1" dirty="0">
                <a:solidFill>
                  <a:srgbClr val="004684"/>
                </a:solidFill>
              </a:rPr>
              <a:t>University of Pennsylvania School of Nursing</a:t>
            </a:r>
            <a:br>
              <a:rPr lang="en-US" sz="2800" b="1" dirty="0">
                <a:solidFill>
                  <a:srgbClr val="004684"/>
                </a:solidFill>
              </a:rPr>
            </a:br>
            <a:r>
              <a:rPr lang="en-US" sz="2800" b="1" dirty="0">
                <a:solidFill>
                  <a:srgbClr val="004684"/>
                </a:solidFill>
              </a:rPr>
              <a:t>Professor of Anesthesiology and Critical Care (Secondary)</a:t>
            </a:r>
            <a:br>
              <a:rPr lang="en-US" sz="2800" b="1" dirty="0">
                <a:solidFill>
                  <a:srgbClr val="004684"/>
                </a:solidFill>
              </a:rPr>
            </a:br>
            <a:r>
              <a:rPr lang="en-US" sz="2800" b="1" dirty="0">
                <a:solidFill>
                  <a:srgbClr val="004684"/>
                </a:solidFill>
              </a:rPr>
              <a:t>University of Pennsylvania Perelman School of Medicine </a:t>
            </a:r>
            <a:br>
              <a:rPr lang="en-US" sz="2800" b="1" dirty="0">
                <a:solidFill>
                  <a:srgbClr val="004684"/>
                </a:solidFill>
              </a:rPr>
            </a:br>
            <a:r>
              <a:rPr lang="en-US" sz="2800" b="1" dirty="0">
                <a:solidFill>
                  <a:srgbClr val="004684"/>
                </a:solidFill>
              </a:rPr>
              <a:t>Claire M. Fagin Hall 418 Curie Blvd</a:t>
            </a:r>
            <a:br>
              <a:rPr lang="en-US" sz="2800" b="1" dirty="0">
                <a:solidFill>
                  <a:srgbClr val="004684"/>
                </a:solidFill>
              </a:rPr>
            </a:br>
            <a:r>
              <a:rPr lang="en-US" sz="2800" b="1" dirty="0">
                <a:solidFill>
                  <a:srgbClr val="004684"/>
                </a:solidFill>
              </a:rPr>
              <a:t>Philadelphia, PA 19104</a:t>
            </a:r>
            <a:br>
              <a:rPr lang="en-US" sz="2800" b="1" dirty="0">
                <a:solidFill>
                  <a:srgbClr val="004684"/>
                </a:solidFill>
              </a:rPr>
            </a:br>
            <a:r>
              <a:rPr lang="en-US" sz="2800" b="1" dirty="0">
                <a:solidFill>
                  <a:srgbClr val="004684"/>
                </a:solidFill>
              </a:rPr>
              <a:t>E-mail: </a:t>
            </a:r>
            <a:r>
              <a:rPr lang="en-US" sz="2800" b="1" dirty="0">
                <a:solidFill>
                  <a:srgbClr val="004684"/>
                </a:solidFill>
                <a:hlinkClick r:id="rId5"/>
              </a:rPr>
              <a:t>polomanr@nursing.upenn.edu</a:t>
            </a:r>
            <a:br>
              <a:rPr lang="en-US" sz="2800" b="1" dirty="0">
                <a:solidFill>
                  <a:srgbClr val="004684"/>
                </a:solidFill>
              </a:rPr>
            </a:br>
            <a:endParaRPr lang="en-US" sz="2800" b="1" dirty="0">
              <a:solidFill>
                <a:srgbClr val="004684"/>
              </a:solidFill>
            </a:endParaRPr>
          </a:p>
        </p:txBody>
      </p:sp>
      <p:sp>
        <p:nvSpPr>
          <p:cNvPr id="2" name="Title 1">
            <a:extLst>
              <a:ext uri="{FF2B5EF4-FFF2-40B4-BE49-F238E27FC236}">
                <a16:creationId xmlns:a16="http://schemas.microsoft.com/office/drawing/2014/main" id="{A6205195-01EF-D973-6EEC-00AE98C7375C}"/>
              </a:ext>
            </a:extLst>
          </p:cNvPr>
          <p:cNvSpPr txBox="1">
            <a:spLocks/>
          </p:cNvSpPr>
          <p:nvPr/>
        </p:nvSpPr>
        <p:spPr>
          <a:xfrm>
            <a:off x="771456" y="1308229"/>
            <a:ext cx="10972800" cy="1022674"/>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b="1" dirty="0">
                <a:solidFill>
                  <a:srgbClr val="004684"/>
                </a:solidFill>
              </a:rPr>
              <a:t>How Good is Your Intervention?</a:t>
            </a:r>
          </a:p>
        </p:txBody>
      </p:sp>
    </p:spTree>
    <p:extLst>
      <p:ext uri="{BB962C8B-B14F-4D97-AF65-F5344CB8AC3E}">
        <p14:creationId xmlns:p14="http://schemas.microsoft.com/office/powerpoint/2010/main" val="24445874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FB407-63A1-41A2-29EE-5B544414A384}"/>
              </a:ext>
            </a:extLst>
          </p:cNvPr>
          <p:cNvSpPr>
            <a:spLocks noGrp="1"/>
          </p:cNvSpPr>
          <p:nvPr>
            <p:ph type="title"/>
          </p:nvPr>
        </p:nvSpPr>
        <p:spPr/>
        <p:txBody>
          <a:bodyPr/>
          <a:lstStyle/>
          <a:p>
            <a:r>
              <a:rPr lang="en-US" b="1" dirty="0">
                <a:solidFill>
                  <a:srgbClr val="941114"/>
                </a:solidFill>
              </a:rPr>
              <a:t>How Are Your Going to Change After this Presentation? </a:t>
            </a:r>
          </a:p>
        </p:txBody>
      </p:sp>
      <p:sp>
        <p:nvSpPr>
          <p:cNvPr id="3" name="Content Placeholder 2">
            <a:extLst>
              <a:ext uri="{FF2B5EF4-FFF2-40B4-BE49-F238E27FC236}">
                <a16:creationId xmlns:a16="http://schemas.microsoft.com/office/drawing/2014/main" id="{110A423B-A5F6-13E1-DB01-73035BA0640A}"/>
              </a:ext>
            </a:extLst>
          </p:cNvPr>
          <p:cNvSpPr>
            <a:spLocks noGrp="1"/>
          </p:cNvSpPr>
          <p:nvPr>
            <p:ph idx="1"/>
          </p:nvPr>
        </p:nvSpPr>
        <p:spPr>
          <a:xfrm>
            <a:off x="838200" y="1851251"/>
            <a:ext cx="10515600" cy="4641623"/>
          </a:xfrm>
        </p:spPr>
        <p:txBody>
          <a:bodyPr>
            <a:normAutofit fontScale="92500" lnSpcReduction="20000"/>
          </a:bodyPr>
          <a:lstStyle/>
          <a:p>
            <a:r>
              <a:rPr lang="en-US" sz="3600" dirty="0"/>
              <a:t>Hopefully whenever someone tells you that an intervention is evidence-based, you are going to ASK:</a:t>
            </a:r>
          </a:p>
          <a:p>
            <a:pPr lvl="1"/>
            <a:endParaRPr lang="en-US" dirty="0"/>
          </a:p>
          <a:p>
            <a:pPr lvl="1"/>
            <a:r>
              <a:rPr lang="en-US" b="1" u="sng" dirty="0">
                <a:solidFill>
                  <a:srgbClr val="002060"/>
                </a:solidFill>
              </a:rPr>
              <a:t>For WHO?</a:t>
            </a:r>
            <a:r>
              <a:rPr lang="en-US" b="1" dirty="0">
                <a:solidFill>
                  <a:srgbClr val="002060"/>
                </a:solidFill>
              </a:rPr>
              <a:t>  </a:t>
            </a:r>
            <a:r>
              <a:rPr lang="en-US" dirty="0"/>
              <a:t>(Population or People)</a:t>
            </a:r>
          </a:p>
          <a:p>
            <a:pPr lvl="1"/>
            <a:endParaRPr lang="en-US" dirty="0"/>
          </a:p>
          <a:p>
            <a:pPr lvl="1"/>
            <a:r>
              <a:rPr lang="en-US" b="1" u="sng" dirty="0">
                <a:solidFill>
                  <a:srgbClr val="002060"/>
                </a:solidFill>
              </a:rPr>
              <a:t>For WHAT 1?</a:t>
            </a:r>
            <a:r>
              <a:rPr lang="en-US" b="1" dirty="0">
                <a:solidFill>
                  <a:srgbClr val="002060"/>
                </a:solidFill>
              </a:rPr>
              <a:t>   </a:t>
            </a:r>
            <a:r>
              <a:rPr lang="en-US" dirty="0"/>
              <a:t>(Condition/Illness/Disease/Symptom, Events………) </a:t>
            </a:r>
          </a:p>
          <a:p>
            <a:pPr lvl="1"/>
            <a:endParaRPr lang="en-US" dirty="0"/>
          </a:p>
          <a:p>
            <a:pPr lvl="1"/>
            <a:r>
              <a:rPr lang="en-US" b="1" u="sng" dirty="0">
                <a:solidFill>
                  <a:srgbClr val="002060"/>
                </a:solidFill>
              </a:rPr>
              <a:t>For WHAT 2?</a:t>
            </a:r>
            <a:r>
              <a:rPr lang="en-US" dirty="0">
                <a:solidFill>
                  <a:srgbClr val="002060"/>
                </a:solidFill>
              </a:rPr>
              <a:t> (Outcome)  </a:t>
            </a:r>
          </a:p>
          <a:p>
            <a:pPr lvl="1"/>
            <a:endParaRPr lang="en-US" b="1" u="sng" dirty="0">
              <a:solidFill>
                <a:srgbClr val="002060"/>
              </a:solidFill>
            </a:endParaRPr>
          </a:p>
          <a:p>
            <a:pPr lvl="1"/>
            <a:r>
              <a:rPr lang="en-US" b="1" u="sng" dirty="0">
                <a:solidFill>
                  <a:srgbClr val="002060"/>
                </a:solidFill>
              </a:rPr>
              <a:t>For WHEN?</a:t>
            </a:r>
            <a:r>
              <a:rPr lang="en-US" b="1" dirty="0">
                <a:solidFill>
                  <a:srgbClr val="002060"/>
                </a:solidFill>
              </a:rPr>
              <a:t> </a:t>
            </a:r>
            <a:r>
              <a:rPr lang="en-US" dirty="0">
                <a:solidFill>
                  <a:srgbClr val="002060"/>
                </a:solidFill>
              </a:rPr>
              <a:t>(Timing)</a:t>
            </a:r>
          </a:p>
          <a:p>
            <a:pPr lvl="1"/>
            <a:endParaRPr lang="en-US" b="1" u="sng" dirty="0">
              <a:solidFill>
                <a:srgbClr val="002060"/>
              </a:solidFill>
            </a:endParaRPr>
          </a:p>
          <a:p>
            <a:pPr lvl="1"/>
            <a:r>
              <a:rPr lang="en-US" b="1" u="sng" dirty="0">
                <a:solidFill>
                  <a:srgbClr val="002060"/>
                </a:solidFill>
              </a:rPr>
              <a:t>For WHERE?</a:t>
            </a:r>
            <a:r>
              <a:rPr lang="en-US" b="1" dirty="0">
                <a:solidFill>
                  <a:srgbClr val="002060"/>
                </a:solidFill>
              </a:rPr>
              <a:t> </a:t>
            </a:r>
            <a:r>
              <a:rPr lang="en-US" b="1" dirty="0"/>
              <a:t> </a:t>
            </a:r>
            <a:r>
              <a:rPr lang="en-US" dirty="0"/>
              <a:t>(Setting, Circumstance)</a:t>
            </a:r>
          </a:p>
          <a:p>
            <a:pPr lvl="1"/>
            <a:endParaRPr lang="en-US" dirty="0"/>
          </a:p>
          <a:p>
            <a:pPr lvl="1"/>
            <a:r>
              <a:rPr lang="en-US" b="1" u="sng" dirty="0">
                <a:solidFill>
                  <a:srgbClr val="002060"/>
                </a:solidFill>
              </a:rPr>
              <a:t>For HOW?</a:t>
            </a:r>
            <a:r>
              <a:rPr lang="en-US" b="1" dirty="0">
                <a:solidFill>
                  <a:srgbClr val="002060"/>
                </a:solidFill>
              </a:rPr>
              <a:t>  </a:t>
            </a:r>
            <a:r>
              <a:rPr lang="en-US" dirty="0"/>
              <a:t>(Nature, Delivery of the Intervention)</a:t>
            </a:r>
          </a:p>
          <a:p>
            <a:pPr lvl="1"/>
            <a:endParaRPr lang="en-US" dirty="0"/>
          </a:p>
          <a:p>
            <a:pPr lvl="1"/>
            <a:endParaRPr lang="en-US" dirty="0"/>
          </a:p>
          <a:p>
            <a:pPr lvl="1"/>
            <a:endParaRPr lang="en-US" dirty="0"/>
          </a:p>
        </p:txBody>
      </p:sp>
    </p:spTree>
    <p:extLst>
      <p:ext uri="{BB962C8B-B14F-4D97-AF65-F5344CB8AC3E}">
        <p14:creationId xmlns:p14="http://schemas.microsoft.com/office/powerpoint/2010/main" val="30367098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id="{6D9B6C6E-EB00-4BD1-9412-73739814783A}"/>
              </a:ext>
            </a:extLst>
          </p:cNvPr>
          <p:cNvSpPr>
            <a:spLocks noGrp="1" noChangeArrowheads="1"/>
          </p:cNvSpPr>
          <p:nvPr>
            <p:ph type="title"/>
          </p:nvPr>
        </p:nvSpPr>
        <p:spPr>
          <a:xfrm>
            <a:off x="838200" y="863891"/>
            <a:ext cx="10515600" cy="1325563"/>
          </a:xfrm>
        </p:spPr>
        <p:txBody>
          <a:bodyPr>
            <a:normAutofit/>
          </a:bodyPr>
          <a:lstStyle/>
          <a:p>
            <a:pPr algn="ctr"/>
            <a:r>
              <a:rPr lang="en-US" altLang="en-US" b="1" dirty="0">
                <a:solidFill>
                  <a:srgbClr val="951C20"/>
                </a:solidFill>
                <a:latin typeface="+mn-lt"/>
              </a:rPr>
              <a:t>What is “Evidence-Based Practice”?</a:t>
            </a:r>
          </a:p>
        </p:txBody>
      </p:sp>
      <p:sp>
        <p:nvSpPr>
          <p:cNvPr id="4" name="Rectangle 4">
            <a:extLst>
              <a:ext uri="{FF2B5EF4-FFF2-40B4-BE49-F238E27FC236}">
                <a16:creationId xmlns:a16="http://schemas.microsoft.com/office/drawing/2014/main" id="{A51E61C0-D4BA-4434-8FBE-50F88456CDF9}"/>
              </a:ext>
            </a:extLst>
          </p:cNvPr>
          <p:cNvSpPr>
            <a:spLocks noGrp="1" noChangeArrowheads="1"/>
          </p:cNvSpPr>
          <p:nvPr>
            <p:ph idx="1"/>
          </p:nvPr>
        </p:nvSpPr>
        <p:spPr/>
        <p:txBody>
          <a:bodyPr anchor="b"/>
          <a:lstStyle/>
          <a:p>
            <a:pPr marL="0" indent="0" algn="r">
              <a:buNone/>
              <a:defRPr/>
            </a:pPr>
            <a:r>
              <a:rPr lang="en-US" sz="2500" dirty="0"/>
              <a:t>Evidence-Based Practice</a:t>
            </a:r>
          </a:p>
          <a:p>
            <a:pPr marL="0" indent="0">
              <a:buNone/>
              <a:defRPr/>
            </a:pPr>
            <a:endParaRPr lang="en-US" sz="800" dirty="0"/>
          </a:p>
          <a:p>
            <a:pPr marL="0" indent="0" algn="r">
              <a:buNone/>
              <a:defRPr/>
            </a:pPr>
            <a:r>
              <a:rPr lang="en-US" sz="2500" i="1" dirty="0">
                <a:solidFill>
                  <a:srgbClr val="A30A36"/>
                </a:solidFill>
              </a:rPr>
              <a:t>“Integration of best research evidence with clinical expertise and client values”</a:t>
            </a:r>
          </a:p>
          <a:p>
            <a:pPr>
              <a:defRPr/>
            </a:pPr>
            <a:endParaRPr lang="en-US" sz="2500" dirty="0"/>
          </a:p>
        </p:txBody>
      </p:sp>
      <p:pic>
        <p:nvPicPr>
          <p:cNvPr id="21508" name="Content Placeholder 5">
            <a:extLst>
              <a:ext uri="{FF2B5EF4-FFF2-40B4-BE49-F238E27FC236}">
                <a16:creationId xmlns:a16="http://schemas.microsoft.com/office/drawing/2014/main" id="{F24623FC-883F-4B5B-958D-967D9CDC20C0}"/>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95945" y="2189454"/>
            <a:ext cx="5221288" cy="278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9" name="TextBox 2">
            <a:extLst>
              <a:ext uri="{FF2B5EF4-FFF2-40B4-BE49-F238E27FC236}">
                <a16:creationId xmlns:a16="http://schemas.microsoft.com/office/drawing/2014/main" id="{A6918137-938A-4BF9-B312-C0C069A334A4}"/>
              </a:ext>
            </a:extLst>
          </p:cNvPr>
          <p:cNvSpPr txBox="1">
            <a:spLocks noChangeArrowheads="1"/>
          </p:cNvSpPr>
          <p:nvPr/>
        </p:nvSpPr>
        <p:spPr bwMode="auto">
          <a:xfrm>
            <a:off x="1752600" y="6396038"/>
            <a:ext cx="84026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bg2"/>
              </a:buClr>
              <a:buSzPct val="70000"/>
              <a:buFont typeface="Wingdings" panose="05000000000000000000" pitchFamily="2" charset="2"/>
              <a:buChar char="l"/>
              <a:defRPr sz="3100">
                <a:solidFill>
                  <a:schemeClr val="tx1"/>
                </a:solidFill>
                <a:latin typeface="Arial" panose="020B0604020202020204" pitchFamily="34" charset="0"/>
              </a:defRPr>
            </a:lvl1pPr>
            <a:lvl2pPr marL="742950" indent="-285750">
              <a:spcBef>
                <a:spcPct val="20000"/>
              </a:spcBef>
              <a:buClr>
                <a:schemeClr val="accent1"/>
              </a:buClr>
              <a:buSzPct val="150000"/>
              <a:buChar char="•"/>
              <a:defRPr sz="2600">
                <a:solidFill>
                  <a:schemeClr val="tx1"/>
                </a:solidFill>
                <a:latin typeface="Arial" panose="020B0604020202020204" pitchFamily="34" charset="0"/>
              </a:defRPr>
            </a:lvl2pPr>
            <a:lvl3pPr marL="1143000" indent="-228600">
              <a:spcBef>
                <a:spcPct val="20000"/>
              </a:spcBef>
              <a:buClr>
                <a:schemeClr val="tx1"/>
              </a:buClr>
              <a:buSzPct val="150000"/>
              <a:buChar char="•"/>
              <a:defRPr sz="2200">
                <a:solidFill>
                  <a:schemeClr val="tx1"/>
                </a:solidFill>
                <a:latin typeface="Arial" panose="020B0604020202020204" pitchFamily="34" charset="0"/>
              </a:defRPr>
            </a:lvl3pPr>
            <a:lvl4pPr marL="1600200" indent="-228600">
              <a:spcBef>
                <a:spcPct val="20000"/>
              </a:spcBef>
              <a:buClr>
                <a:schemeClr val="tx2"/>
              </a:buClr>
              <a:buSzPct val="150000"/>
              <a:buChar char="•"/>
              <a:defRPr sz="2000">
                <a:solidFill>
                  <a:schemeClr val="tx1"/>
                </a:solidFill>
                <a:latin typeface="Arial" panose="020B0604020202020204" pitchFamily="34" charset="0"/>
              </a:defRPr>
            </a:lvl4pPr>
            <a:lvl5pPr marL="2057400" indent="-228600">
              <a:spcBef>
                <a:spcPct val="20000"/>
              </a:spcBef>
              <a:buClr>
                <a:schemeClr val="folHlink"/>
              </a:buClr>
              <a:buSzPct val="15000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15000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15000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15000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150000"/>
              <a:buChar char="•"/>
              <a:defRPr sz="2000">
                <a:solidFill>
                  <a:schemeClr val="tx1"/>
                </a:solidFill>
                <a:latin typeface="Arial" panose="020B0604020202020204" pitchFamily="34" charset="0"/>
              </a:defRPr>
            </a:lvl9pPr>
          </a:lstStyle>
          <a:p>
            <a:pPr>
              <a:spcBef>
                <a:spcPct val="0"/>
              </a:spcBef>
              <a:buClrTx/>
              <a:buSzTx/>
              <a:buFontTx/>
              <a:buNone/>
            </a:pPr>
            <a:r>
              <a:rPr lang="en-US" altLang="en-US" sz="1200" dirty="0"/>
              <a:t>Sackett D, et  al. Evidence-based medicine. How to practice and teach EBM (pp. 4). London: Churchill Livingstone, 2000.</a:t>
            </a:r>
          </a:p>
          <a:p>
            <a:pPr>
              <a:spcBef>
                <a:spcPct val="0"/>
              </a:spcBef>
              <a:buClrTx/>
              <a:buSzTx/>
              <a:buFontTx/>
              <a:buNone/>
            </a:pPr>
            <a:endParaRPr lang="en-US" altLang="en-US" sz="1200" dirty="0"/>
          </a:p>
        </p:txBody>
      </p:sp>
      <p:pic>
        <p:nvPicPr>
          <p:cNvPr id="6" name="Picture 5">
            <a:extLst>
              <a:ext uri="{FF2B5EF4-FFF2-40B4-BE49-F238E27FC236}">
                <a16:creationId xmlns:a16="http://schemas.microsoft.com/office/drawing/2014/main" id="{85DD05DC-9B29-43EC-B4CC-662A7FA700B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82573"/>
            <a:ext cx="12202111" cy="1110479"/>
          </a:xfrm>
          <a:prstGeom prst="rect">
            <a:avLst/>
          </a:prstGeom>
        </p:spPr>
      </p:pic>
    </p:spTree>
    <p:extLst>
      <p:ext uri="{BB962C8B-B14F-4D97-AF65-F5344CB8AC3E}">
        <p14:creationId xmlns:p14="http://schemas.microsoft.com/office/powerpoint/2010/main" val="22578864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a:extLst>
              <a:ext uri="{FF2B5EF4-FFF2-40B4-BE49-F238E27FC236}">
                <a16:creationId xmlns:a16="http://schemas.microsoft.com/office/drawing/2014/main" id="{11AEE665-F942-47C9-9680-6519A2A739CE}"/>
              </a:ext>
            </a:extLst>
          </p:cNvPr>
          <p:cNvSpPr>
            <a:spLocks noGrp="1" noChangeArrowheads="1"/>
          </p:cNvSpPr>
          <p:nvPr>
            <p:ph type="title"/>
          </p:nvPr>
        </p:nvSpPr>
        <p:spPr>
          <a:xfrm>
            <a:off x="838200" y="746918"/>
            <a:ext cx="10515600" cy="1325563"/>
          </a:xfrm>
        </p:spPr>
        <p:txBody>
          <a:bodyPr/>
          <a:lstStyle/>
          <a:p>
            <a:pPr algn="ctr"/>
            <a:r>
              <a:rPr lang="en-US" altLang="en-US" b="1" dirty="0">
                <a:solidFill>
                  <a:srgbClr val="951C20"/>
                </a:solidFill>
                <a:latin typeface="+mn-lt"/>
              </a:rPr>
              <a:t>Stressed and Steeped in Tradition</a:t>
            </a:r>
          </a:p>
        </p:txBody>
      </p:sp>
      <p:pic>
        <p:nvPicPr>
          <p:cNvPr id="35843" name="Content Placeholder 4">
            <a:extLst>
              <a:ext uri="{FF2B5EF4-FFF2-40B4-BE49-F238E27FC236}">
                <a16:creationId xmlns:a16="http://schemas.microsoft.com/office/drawing/2014/main" id="{AA85976C-0B40-41DE-9D31-C619ECAC8FF8}"/>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2956232" y="2067718"/>
            <a:ext cx="6431935" cy="3987800"/>
          </a:xfrm>
        </p:spPr>
      </p:pic>
      <p:sp>
        <p:nvSpPr>
          <p:cNvPr id="35844" name="Slide Number Placeholder 3">
            <a:extLst>
              <a:ext uri="{FF2B5EF4-FFF2-40B4-BE49-F238E27FC236}">
                <a16:creationId xmlns:a16="http://schemas.microsoft.com/office/drawing/2014/main" id="{3914E2BC-2B85-4669-BECE-B48895198637}"/>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bg2"/>
              </a:buClr>
              <a:buSzPct val="70000"/>
              <a:buFont typeface="Wingdings" panose="05000000000000000000" pitchFamily="2" charset="2"/>
              <a:buChar char="l"/>
              <a:defRPr sz="3100">
                <a:solidFill>
                  <a:schemeClr val="tx1"/>
                </a:solidFill>
                <a:latin typeface="Arial" panose="020B0604020202020204" pitchFamily="34" charset="0"/>
              </a:defRPr>
            </a:lvl1pPr>
            <a:lvl2pPr marL="742950" indent="-285750">
              <a:spcBef>
                <a:spcPct val="20000"/>
              </a:spcBef>
              <a:buClr>
                <a:schemeClr val="accent1"/>
              </a:buClr>
              <a:buSzPct val="150000"/>
              <a:buChar char="•"/>
              <a:defRPr sz="2600">
                <a:solidFill>
                  <a:schemeClr val="tx1"/>
                </a:solidFill>
                <a:latin typeface="Arial" panose="020B0604020202020204" pitchFamily="34" charset="0"/>
              </a:defRPr>
            </a:lvl2pPr>
            <a:lvl3pPr marL="1143000" indent="-228600">
              <a:spcBef>
                <a:spcPct val="20000"/>
              </a:spcBef>
              <a:buClr>
                <a:schemeClr val="tx1"/>
              </a:buClr>
              <a:buSzPct val="150000"/>
              <a:buChar char="•"/>
              <a:defRPr sz="2200">
                <a:solidFill>
                  <a:schemeClr val="tx1"/>
                </a:solidFill>
                <a:latin typeface="Arial" panose="020B0604020202020204" pitchFamily="34" charset="0"/>
              </a:defRPr>
            </a:lvl3pPr>
            <a:lvl4pPr marL="1600200" indent="-228600">
              <a:spcBef>
                <a:spcPct val="20000"/>
              </a:spcBef>
              <a:buClr>
                <a:schemeClr val="tx2"/>
              </a:buClr>
              <a:buSzPct val="150000"/>
              <a:buChar char="•"/>
              <a:defRPr sz="2000">
                <a:solidFill>
                  <a:schemeClr val="tx1"/>
                </a:solidFill>
                <a:latin typeface="Arial" panose="020B0604020202020204" pitchFamily="34" charset="0"/>
              </a:defRPr>
            </a:lvl4pPr>
            <a:lvl5pPr marL="2057400" indent="-228600">
              <a:spcBef>
                <a:spcPct val="20000"/>
              </a:spcBef>
              <a:buClr>
                <a:schemeClr val="folHlink"/>
              </a:buClr>
              <a:buSzPct val="15000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15000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15000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15000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150000"/>
              <a:buChar char="•"/>
              <a:defRPr sz="2000">
                <a:solidFill>
                  <a:schemeClr val="tx1"/>
                </a:solidFill>
                <a:latin typeface="Arial" panose="020B0604020202020204" pitchFamily="34" charset="0"/>
              </a:defRPr>
            </a:lvl9pPr>
          </a:lstStyle>
          <a:p>
            <a:pPr>
              <a:spcBef>
                <a:spcPct val="0"/>
              </a:spcBef>
              <a:buClrTx/>
              <a:buSzTx/>
              <a:buFontTx/>
              <a:buNone/>
            </a:pPr>
            <a:fld id="{E1D35C41-FB7F-4590-AC30-118AD819DDA3}" type="slidenum">
              <a:rPr lang="en-US" altLang="en-US" sz="1400"/>
              <a:pPr>
                <a:spcBef>
                  <a:spcPct val="0"/>
                </a:spcBef>
                <a:buClrTx/>
                <a:buSzTx/>
                <a:buFontTx/>
                <a:buNone/>
              </a:pPr>
              <a:t>4</a:t>
            </a:fld>
            <a:endParaRPr lang="en-US" altLang="en-US" sz="1400"/>
          </a:p>
        </p:txBody>
      </p:sp>
      <p:sp>
        <p:nvSpPr>
          <p:cNvPr id="35845" name="TextBox 5">
            <a:extLst>
              <a:ext uri="{FF2B5EF4-FFF2-40B4-BE49-F238E27FC236}">
                <a16:creationId xmlns:a16="http://schemas.microsoft.com/office/drawing/2014/main" id="{CC634F87-3FEA-4ED0-B658-637E863CE128}"/>
              </a:ext>
            </a:extLst>
          </p:cNvPr>
          <p:cNvSpPr txBox="1">
            <a:spLocks noChangeArrowheads="1"/>
          </p:cNvSpPr>
          <p:nvPr/>
        </p:nvSpPr>
        <p:spPr bwMode="auto">
          <a:xfrm>
            <a:off x="1981200" y="6324600"/>
            <a:ext cx="5791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0000"/>
              <a:buFont typeface="Wingdings" panose="05000000000000000000" pitchFamily="2" charset="2"/>
              <a:buChar char="l"/>
              <a:defRPr sz="3100">
                <a:solidFill>
                  <a:schemeClr val="tx1"/>
                </a:solidFill>
                <a:latin typeface="Arial" panose="020B0604020202020204" pitchFamily="34" charset="0"/>
              </a:defRPr>
            </a:lvl1pPr>
            <a:lvl2pPr marL="742950" indent="-285750">
              <a:spcBef>
                <a:spcPct val="20000"/>
              </a:spcBef>
              <a:buClr>
                <a:schemeClr val="accent1"/>
              </a:buClr>
              <a:buSzPct val="150000"/>
              <a:buChar char="•"/>
              <a:defRPr sz="2600">
                <a:solidFill>
                  <a:schemeClr val="tx1"/>
                </a:solidFill>
                <a:latin typeface="Arial" panose="020B0604020202020204" pitchFamily="34" charset="0"/>
              </a:defRPr>
            </a:lvl2pPr>
            <a:lvl3pPr marL="1143000" indent="-228600">
              <a:spcBef>
                <a:spcPct val="20000"/>
              </a:spcBef>
              <a:buClr>
                <a:schemeClr val="tx1"/>
              </a:buClr>
              <a:buSzPct val="150000"/>
              <a:buChar char="•"/>
              <a:defRPr sz="2200">
                <a:solidFill>
                  <a:schemeClr val="tx1"/>
                </a:solidFill>
                <a:latin typeface="Arial" panose="020B0604020202020204" pitchFamily="34" charset="0"/>
              </a:defRPr>
            </a:lvl3pPr>
            <a:lvl4pPr marL="1600200" indent="-228600">
              <a:spcBef>
                <a:spcPct val="20000"/>
              </a:spcBef>
              <a:buClr>
                <a:schemeClr val="tx2"/>
              </a:buClr>
              <a:buSzPct val="150000"/>
              <a:buChar char="•"/>
              <a:defRPr sz="2000">
                <a:solidFill>
                  <a:schemeClr val="tx1"/>
                </a:solidFill>
                <a:latin typeface="Arial" panose="020B0604020202020204" pitchFamily="34" charset="0"/>
              </a:defRPr>
            </a:lvl4pPr>
            <a:lvl5pPr marL="2057400" indent="-228600">
              <a:spcBef>
                <a:spcPct val="20000"/>
              </a:spcBef>
              <a:buClr>
                <a:schemeClr val="folHlink"/>
              </a:buClr>
              <a:buSzPct val="15000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15000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15000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15000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150000"/>
              <a:buChar char="•"/>
              <a:defRPr sz="2000">
                <a:solidFill>
                  <a:schemeClr val="tx1"/>
                </a:solidFill>
                <a:latin typeface="Arial" panose="020B0604020202020204" pitchFamily="34" charset="0"/>
              </a:defRPr>
            </a:lvl9pPr>
          </a:lstStyle>
          <a:p>
            <a:pPr>
              <a:spcBef>
                <a:spcPct val="0"/>
              </a:spcBef>
              <a:buClrTx/>
              <a:buSzTx/>
              <a:buFontTx/>
              <a:buNone/>
            </a:pPr>
            <a:r>
              <a:rPr lang="en-US" altLang="en-US" sz="1800">
                <a:latin typeface="Times New Roman" panose="02020603050405020304" pitchFamily="18" charset="0"/>
                <a:cs typeface="Times New Roman" panose="02020603050405020304" pitchFamily="18" charset="0"/>
              </a:rPr>
              <a:t>http://thehealthfiles.wordpress.com/</a:t>
            </a:r>
          </a:p>
        </p:txBody>
      </p:sp>
      <p:pic>
        <p:nvPicPr>
          <p:cNvPr id="6" name="Picture 5">
            <a:extLst>
              <a:ext uri="{FF2B5EF4-FFF2-40B4-BE49-F238E27FC236}">
                <a16:creationId xmlns:a16="http://schemas.microsoft.com/office/drawing/2014/main" id="{1DA08FD0-F7E2-46C4-A854-64CEF7DCB22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2573"/>
            <a:ext cx="12202111" cy="1110479"/>
          </a:xfrm>
          <a:prstGeom prst="rect">
            <a:avLst/>
          </a:prstGeom>
        </p:spPr>
      </p:pic>
    </p:spTree>
    <p:extLst>
      <p:ext uri="{BB962C8B-B14F-4D97-AF65-F5344CB8AC3E}">
        <p14:creationId xmlns:p14="http://schemas.microsoft.com/office/powerpoint/2010/main" val="29658344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B2DBC-4D45-1E39-A5C6-C120E0F9CDAB}"/>
              </a:ext>
            </a:extLst>
          </p:cNvPr>
          <p:cNvSpPr>
            <a:spLocks noGrp="1"/>
          </p:cNvSpPr>
          <p:nvPr>
            <p:ph type="title"/>
          </p:nvPr>
        </p:nvSpPr>
        <p:spPr/>
        <p:txBody>
          <a:bodyPr/>
          <a:lstStyle/>
          <a:p>
            <a:r>
              <a:rPr lang="en-US" b="1" dirty="0">
                <a:solidFill>
                  <a:srgbClr val="941114"/>
                </a:solidFill>
              </a:rPr>
              <a:t>How Do We know How Good an Intervention Is? </a:t>
            </a:r>
          </a:p>
        </p:txBody>
      </p:sp>
      <p:sp>
        <p:nvSpPr>
          <p:cNvPr id="3" name="Content Placeholder 2">
            <a:extLst>
              <a:ext uri="{FF2B5EF4-FFF2-40B4-BE49-F238E27FC236}">
                <a16:creationId xmlns:a16="http://schemas.microsoft.com/office/drawing/2014/main" id="{911A6B0A-6750-A9B5-52DE-237B233FAE21}"/>
              </a:ext>
            </a:extLst>
          </p:cNvPr>
          <p:cNvSpPr>
            <a:spLocks noGrp="1"/>
          </p:cNvSpPr>
          <p:nvPr>
            <p:ph idx="1"/>
          </p:nvPr>
        </p:nvSpPr>
        <p:spPr/>
        <p:txBody>
          <a:bodyPr>
            <a:normAutofit/>
          </a:bodyPr>
          <a:lstStyle/>
          <a:p>
            <a:r>
              <a:rPr lang="en-US" sz="3200" b="1" dirty="0">
                <a:solidFill>
                  <a:srgbClr val="002060"/>
                </a:solidFill>
              </a:rPr>
              <a:t>Strength of the Evidence</a:t>
            </a:r>
          </a:p>
          <a:p>
            <a:endParaRPr lang="en-US" sz="3200" dirty="0"/>
          </a:p>
          <a:p>
            <a:r>
              <a:rPr lang="en-US" sz="3200" dirty="0"/>
              <a:t>Effect Size (ES)</a:t>
            </a:r>
          </a:p>
          <a:p>
            <a:endParaRPr lang="en-US" sz="3200" dirty="0"/>
          </a:p>
          <a:p>
            <a:r>
              <a:rPr lang="en-US" sz="3200" dirty="0"/>
              <a:t>Numbers Needed to Treat (NNT)</a:t>
            </a:r>
          </a:p>
          <a:p>
            <a:endParaRPr lang="en-US" sz="3200" dirty="0"/>
          </a:p>
          <a:p>
            <a:r>
              <a:rPr lang="en-US" sz="3200" dirty="0"/>
              <a:t>Numbers Needed to Harm (NNH)</a:t>
            </a:r>
          </a:p>
        </p:txBody>
      </p:sp>
    </p:spTree>
    <p:extLst>
      <p:ext uri="{BB962C8B-B14F-4D97-AF65-F5344CB8AC3E}">
        <p14:creationId xmlns:p14="http://schemas.microsoft.com/office/powerpoint/2010/main" val="26615243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DB4F96D-D031-441A-9274-5D2410CEC91D}"/>
              </a:ext>
            </a:extLst>
          </p:cNvPr>
          <p:cNvSpPr>
            <a:spLocks noGrp="1" noChangeArrowheads="1"/>
          </p:cNvSpPr>
          <p:nvPr>
            <p:ph type="title"/>
          </p:nvPr>
        </p:nvSpPr>
        <p:spPr>
          <a:xfrm>
            <a:off x="74596" y="3510013"/>
            <a:ext cx="4267200" cy="914400"/>
          </a:xfrm>
        </p:spPr>
        <p:txBody>
          <a:bodyPr>
            <a:normAutofit fontScale="90000"/>
          </a:bodyPr>
          <a:lstStyle/>
          <a:p>
            <a:pPr algn="ctr" eaLnBrk="1" hangingPunct="1"/>
            <a:r>
              <a:rPr lang="en-US" altLang="en-US" sz="3600" b="1" i="1" dirty="0">
                <a:solidFill>
                  <a:srgbClr val="002060"/>
                </a:solidFill>
                <a:latin typeface="Arial" panose="020B0604020202020204" pitchFamily="34" charset="0"/>
              </a:rPr>
              <a:t>EBP is based on evidence</a:t>
            </a:r>
            <a:br>
              <a:rPr lang="en-US" altLang="en-US" sz="3600" b="1" i="1" dirty="0">
                <a:solidFill>
                  <a:srgbClr val="002060"/>
                </a:solidFill>
                <a:latin typeface="Arial" panose="020B0604020202020204" pitchFamily="34" charset="0"/>
              </a:rPr>
            </a:br>
            <a:br>
              <a:rPr lang="en-US" altLang="en-US" sz="3600" b="1" i="1" dirty="0">
                <a:solidFill>
                  <a:srgbClr val="002060"/>
                </a:solidFill>
                <a:latin typeface="Arial" panose="020B0604020202020204" pitchFamily="34" charset="0"/>
              </a:rPr>
            </a:br>
            <a:r>
              <a:rPr lang="en-US" altLang="en-US" sz="3600" b="1" i="1" dirty="0">
                <a:solidFill>
                  <a:srgbClr val="002060"/>
                </a:solidFill>
                <a:latin typeface="Arial" panose="020B0604020202020204" pitchFamily="34" charset="0"/>
              </a:rPr>
              <a:t>Levels of </a:t>
            </a:r>
            <a:br>
              <a:rPr lang="en-US" altLang="en-US" sz="3600" b="1" i="1" dirty="0">
                <a:solidFill>
                  <a:srgbClr val="002060"/>
                </a:solidFill>
                <a:latin typeface="Arial" panose="020B0604020202020204" pitchFamily="34" charset="0"/>
              </a:rPr>
            </a:br>
            <a:r>
              <a:rPr lang="en-US" altLang="en-US" sz="3600" b="1" i="1" dirty="0">
                <a:solidFill>
                  <a:srgbClr val="002060"/>
                </a:solidFill>
                <a:latin typeface="Arial" panose="020B0604020202020204" pitchFamily="34" charset="0"/>
              </a:rPr>
              <a:t>Evidence</a:t>
            </a:r>
          </a:p>
        </p:txBody>
      </p:sp>
      <p:sp>
        <p:nvSpPr>
          <p:cNvPr id="40963" name="AutoShape 3">
            <a:extLst>
              <a:ext uri="{FF2B5EF4-FFF2-40B4-BE49-F238E27FC236}">
                <a16:creationId xmlns:a16="http://schemas.microsoft.com/office/drawing/2014/main" id="{53AF3ADC-3482-47C4-B455-F59945F4C7CA}"/>
              </a:ext>
            </a:extLst>
          </p:cNvPr>
          <p:cNvSpPr>
            <a:spLocks noChangeArrowheads="1"/>
          </p:cNvSpPr>
          <p:nvPr/>
        </p:nvSpPr>
        <p:spPr bwMode="auto">
          <a:xfrm>
            <a:off x="2308459" y="1373181"/>
            <a:ext cx="7575082" cy="5398192"/>
          </a:xfrm>
          <a:prstGeom prst="flowChartExtract">
            <a:avLst/>
          </a:prstGeom>
          <a:gradFill rotWithShape="0">
            <a:gsLst>
              <a:gs pos="83200">
                <a:srgbClr val="941114"/>
              </a:gs>
              <a:gs pos="25000">
                <a:schemeClr val="accent2">
                  <a:lumMod val="40000"/>
                  <a:lumOff val="60000"/>
                </a:schemeClr>
              </a:gs>
              <a:gs pos="0">
                <a:schemeClr val="accent1">
                  <a:lumMod val="60000"/>
                  <a:lumOff val="40000"/>
                </a:schemeClr>
              </a:gs>
              <a:gs pos="50000">
                <a:schemeClr val="accent2">
                  <a:lumMod val="60000"/>
                  <a:lumOff val="40000"/>
                </a:schemeClr>
              </a:gs>
              <a:gs pos="100000">
                <a:schemeClr val="accent2">
                  <a:lumMod val="50000"/>
                </a:schemeClr>
              </a:gs>
            </a:gsLst>
            <a:lin ang="5400000"/>
          </a:gradFill>
          <a:ln w="50800" cap="sq">
            <a:solidFill>
              <a:srgbClr val="0070C0"/>
            </a:solidFill>
            <a:miter lim="800000"/>
            <a:headEnd type="none" w="sm" len="sm"/>
            <a:tailEnd type="none" w="sm" len="sm"/>
          </a:ln>
        </p:spPr>
        <p:txBody>
          <a:bodyPr wrap="none" anchor="ctr"/>
          <a:lstStyle>
            <a:lvl1pPr>
              <a:spcBef>
                <a:spcPct val="20000"/>
              </a:spcBef>
              <a:buClr>
                <a:schemeClr val="bg2"/>
              </a:buClr>
              <a:buSzPct val="70000"/>
              <a:buFont typeface="Wingdings" panose="05000000000000000000" pitchFamily="2" charset="2"/>
              <a:buChar char="l"/>
              <a:defRPr sz="31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accent1"/>
              </a:buClr>
              <a:buSzPct val="150000"/>
              <a:buChar char="•"/>
              <a:defRPr sz="26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tx1"/>
              </a:buClr>
              <a:buSzPct val="150000"/>
              <a:buChar char="•"/>
              <a:defRPr sz="22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tx2"/>
              </a:buClr>
              <a:buSzPct val="15000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folHlink"/>
              </a:buClr>
              <a:buSzPct val="150000"/>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folHlink"/>
              </a:buClr>
              <a:buSzPct val="150000"/>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folHlink"/>
              </a:buClr>
              <a:buSzPct val="150000"/>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folHlink"/>
              </a:buClr>
              <a:buSzPct val="150000"/>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folHlink"/>
              </a:buClr>
              <a:buSzPct val="150000"/>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pPr>
            <a:r>
              <a:rPr lang="en-US" altLang="en-US" sz="1800" b="1" dirty="0"/>
              <a:t>Meta-</a:t>
            </a:r>
          </a:p>
          <a:p>
            <a:pPr algn="ctr">
              <a:spcBef>
                <a:spcPct val="0"/>
              </a:spcBef>
              <a:buClrTx/>
              <a:buSzTx/>
              <a:buFontTx/>
              <a:buNone/>
            </a:pPr>
            <a:r>
              <a:rPr lang="en-US" altLang="en-US" sz="1800" b="1" dirty="0"/>
              <a:t>Analyses</a:t>
            </a:r>
          </a:p>
          <a:p>
            <a:pPr algn="ctr">
              <a:spcBef>
                <a:spcPct val="0"/>
              </a:spcBef>
              <a:buClrTx/>
              <a:buSzTx/>
              <a:buFontTx/>
              <a:buNone/>
            </a:pPr>
            <a:endParaRPr lang="en-US" altLang="en-US" sz="1800" b="1" dirty="0"/>
          </a:p>
          <a:p>
            <a:pPr algn="ctr">
              <a:spcBef>
                <a:spcPct val="0"/>
              </a:spcBef>
              <a:buClrTx/>
              <a:buSzTx/>
              <a:buFontTx/>
              <a:buNone/>
            </a:pPr>
            <a:r>
              <a:rPr lang="en-US" altLang="en-US" sz="1800" b="1" dirty="0"/>
              <a:t>Systematic</a:t>
            </a:r>
          </a:p>
          <a:p>
            <a:pPr algn="ctr">
              <a:spcBef>
                <a:spcPct val="0"/>
              </a:spcBef>
              <a:buClrTx/>
              <a:buSzTx/>
              <a:buFontTx/>
              <a:buNone/>
            </a:pPr>
            <a:r>
              <a:rPr lang="en-US" altLang="en-US" sz="1800" b="1" dirty="0"/>
              <a:t>Reviews</a:t>
            </a:r>
          </a:p>
          <a:p>
            <a:pPr algn="ctr">
              <a:spcBef>
                <a:spcPct val="0"/>
              </a:spcBef>
              <a:buClrTx/>
              <a:buSzTx/>
              <a:buFontTx/>
              <a:buNone/>
            </a:pPr>
            <a:endParaRPr lang="en-US" altLang="en-US" sz="1800" b="1" dirty="0"/>
          </a:p>
          <a:p>
            <a:pPr algn="ctr">
              <a:spcBef>
                <a:spcPct val="0"/>
              </a:spcBef>
              <a:buClrTx/>
              <a:buSzTx/>
              <a:buFontTx/>
              <a:buNone/>
            </a:pPr>
            <a:r>
              <a:rPr lang="en-US" altLang="en-US" sz="1800" b="1" dirty="0"/>
              <a:t>Well-designed </a:t>
            </a:r>
          </a:p>
          <a:p>
            <a:pPr algn="ctr">
              <a:spcBef>
                <a:spcPct val="0"/>
              </a:spcBef>
              <a:buClrTx/>
              <a:buSzTx/>
              <a:buFontTx/>
              <a:buNone/>
            </a:pPr>
            <a:r>
              <a:rPr lang="en-US" altLang="en-US" sz="1800" b="1" dirty="0"/>
              <a:t>Experimental Studies (RCTs)</a:t>
            </a:r>
          </a:p>
          <a:p>
            <a:pPr algn="ctr">
              <a:spcBef>
                <a:spcPct val="0"/>
              </a:spcBef>
              <a:buClrTx/>
              <a:buSzTx/>
              <a:buFontTx/>
              <a:buNone/>
            </a:pPr>
            <a:endParaRPr lang="en-US" altLang="en-US" sz="1800" b="1" dirty="0"/>
          </a:p>
          <a:p>
            <a:pPr algn="ctr">
              <a:spcBef>
                <a:spcPct val="0"/>
              </a:spcBef>
              <a:buClrTx/>
              <a:buSzTx/>
              <a:buFontTx/>
              <a:buNone/>
            </a:pPr>
            <a:r>
              <a:rPr lang="en-US" altLang="en-US" sz="1800" b="1" dirty="0"/>
              <a:t>Well-designed </a:t>
            </a:r>
          </a:p>
          <a:p>
            <a:pPr algn="ctr">
              <a:spcBef>
                <a:spcPct val="0"/>
              </a:spcBef>
              <a:buClrTx/>
              <a:buSzTx/>
              <a:buFontTx/>
              <a:buNone/>
            </a:pPr>
            <a:r>
              <a:rPr lang="en-US" altLang="en-US" sz="1800" b="1" dirty="0"/>
              <a:t>Nonexperimental Studies</a:t>
            </a:r>
          </a:p>
          <a:p>
            <a:pPr algn="ctr">
              <a:spcBef>
                <a:spcPct val="0"/>
              </a:spcBef>
              <a:buClrTx/>
              <a:buSzTx/>
              <a:buFontTx/>
              <a:buNone/>
            </a:pPr>
            <a:endParaRPr lang="en-US" altLang="en-US" sz="1800" b="1" dirty="0"/>
          </a:p>
          <a:p>
            <a:pPr algn="ctr">
              <a:spcBef>
                <a:spcPct val="0"/>
              </a:spcBef>
              <a:buClrTx/>
              <a:buSzTx/>
              <a:buFontTx/>
              <a:buNone/>
            </a:pPr>
            <a:r>
              <a:rPr lang="en-US" altLang="en-US" sz="1800" b="1" dirty="0"/>
              <a:t>Observational Descriptive Studies</a:t>
            </a:r>
          </a:p>
          <a:p>
            <a:pPr algn="ctr">
              <a:spcBef>
                <a:spcPct val="0"/>
              </a:spcBef>
              <a:buClrTx/>
              <a:buSzTx/>
              <a:buFontTx/>
              <a:buNone/>
            </a:pPr>
            <a:endParaRPr lang="en-US" altLang="en-US" sz="1800" b="1" dirty="0"/>
          </a:p>
          <a:p>
            <a:pPr algn="ctr">
              <a:spcBef>
                <a:spcPct val="0"/>
              </a:spcBef>
              <a:buClrTx/>
              <a:buSzTx/>
              <a:buFontTx/>
              <a:buNone/>
            </a:pPr>
            <a:r>
              <a:rPr lang="en-US" altLang="en-US" sz="1800" b="1" dirty="0"/>
              <a:t>Expert Consensus</a:t>
            </a:r>
          </a:p>
          <a:p>
            <a:pPr algn="ctr">
              <a:spcBef>
                <a:spcPct val="0"/>
              </a:spcBef>
              <a:buClrTx/>
              <a:buSzTx/>
              <a:buFontTx/>
              <a:buNone/>
            </a:pPr>
            <a:endParaRPr lang="en-US" altLang="en-US" sz="1800" b="1" dirty="0"/>
          </a:p>
          <a:p>
            <a:pPr algn="ctr">
              <a:spcBef>
                <a:spcPct val="0"/>
              </a:spcBef>
              <a:buClrTx/>
              <a:buSzTx/>
              <a:buFontTx/>
              <a:buNone/>
            </a:pPr>
            <a:r>
              <a:rPr lang="en-US" altLang="en-US" sz="1800" b="1" dirty="0"/>
              <a:t>Published Case Reports and Clinical Examples</a:t>
            </a:r>
          </a:p>
          <a:p>
            <a:pPr algn="ctr">
              <a:spcBef>
                <a:spcPct val="0"/>
              </a:spcBef>
              <a:buClrTx/>
              <a:buSzTx/>
              <a:buFontTx/>
              <a:buNone/>
            </a:pPr>
            <a:endParaRPr lang="en-US" altLang="en-US" sz="2000" b="1" dirty="0"/>
          </a:p>
          <a:p>
            <a:pPr algn="ctr">
              <a:spcBef>
                <a:spcPct val="0"/>
              </a:spcBef>
              <a:buClrTx/>
              <a:buSzTx/>
              <a:buFontTx/>
              <a:buNone/>
            </a:pPr>
            <a:endParaRPr lang="en-US" altLang="en-US" sz="2800" b="1" dirty="0"/>
          </a:p>
          <a:p>
            <a:pPr algn="ctr">
              <a:spcBef>
                <a:spcPct val="0"/>
              </a:spcBef>
              <a:buClrTx/>
              <a:buSzTx/>
              <a:buFontTx/>
              <a:buNone/>
            </a:pPr>
            <a:endParaRPr lang="en-US" altLang="en-US" sz="2800" b="1" dirty="0"/>
          </a:p>
          <a:p>
            <a:pPr algn="ctr">
              <a:spcBef>
                <a:spcPct val="0"/>
              </a:spcBef>
              <a:buClrTx/>
              <a:buSzTx/>
              <a:buFontTx/>
              <a:buNone/>
            </a:pPr>
            <a:endParaRPr lang="en-US" altLang="en-US" sz="2800" b="1" dirty="0"/>
          </a:p>
          <a:p>
            <a:pPr algn="ctr">
              <a:spcBef>
                <a:spcPct val="0"/>
              </a:spcBef>
              <a:buClrTx/>
              <a:buSzTx/>
              <a:buFontTx/>
              <a:buNone/>
            </a:pPr>
            <a:endParaRPr lang="en-US" altLang="en-US" sz="2800" b="1" dirty="0"/>
          </a:p>
          <a:p>
            <a:pPr algn="ctr">
              <a:spcBef>
                <a:spcPct val="0"/>
              </a:spcBef>
              <a:buClrTx/>
              <a:buSzTx/>
              <a:buFontTx/>
              <a:buNone/>
            </a:pPr>
            <a:endParaRPr lang="en-US" altLang="en-US" sz="2800" b="1" dirty="0"/>
          </a:p>
        </p:txBody>
      </p:sp>
      <p:sp>
        <p:nvSpPr>
          <p:cNvPr id="4" name="AutoShape 8">
            <a:extLst>
              <a:ext uri="{FF2B5EF4-FFF2-40B4-BE49-F238E27FC236}">
                <a16:creationId xmlns:a16="http://schemas.microsoft.com/office/drawing/2014/main" id="{95867076-F9DF-48F4-A5A6-F118EDEEB31C}"/>
              </a:ext>
            </a:extLst>
          </p:cNvPr>
          <p:cNvSpPr>
            <a:spLocks noChangeArrowheads="1"/>
          </p:cNvSpPr>
          <p:nvPr/>
        </p:nvSpPr>
        <p:spPr bwMode="auto">
          <a:xfrm>
            <a:off x="7853971" y="1238034"/>
            <a:ext cx="3888085" cy="1552301"/>
          </a:xfrm>
          <a:prstGeom prst="wedgeRectCallout">
            <a:avLst>
              <a:gd name="adj1" fmla="val -68184"/>
              <a:gd name="adj2" fmla="val 50903"/>
            </a:avLst>
          </a:prstGeom>
          <a:noFill/>
          <a:ln w="25400" algn="ctr">
            <a:solidFill>
              <a:srgbClr val="0070C0"/>
            </a:solidFill>
            <a:miter lim="800000"/>
            <a:headEnd/>
            <a:tailEnd/>
          </a:ln>
        </p:spPr>
        <p:txBody>
          <a:bodyPr wrap="square" lIns="88900" tIns="88900" rIns="88900" bIns="8890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effectLst/>
                <a:uLnTx/>
                <a:uFillTx/>
                <a:latin typeface="Arial"/>
              </a:rPr>
              <a:t>A systematic review is secondary research that seeks to collate all primary studies that fit prespecified eligibility criteria in order to address a specific research question (</a:t>
            </a:r>
            <a:r>
              <a:rPr kumimoji="0" lang="en-US" sz="1600" b="1" i="0" u="none" strike="noStrike" kern="0" cap="none" spc="0" normalizeH="0" baseline="0" noProof="0" dirty="0">
                <a:ln>
                  <a:noFill/>
                </a:ln>
                <a:effectLst/>
                <a:uLnTx/>
                <a:uFillTx/>
                <a:latin typeface="Arial"/>
                <a:hlinkClick r:id="rId3"/>
              </a:rPr>
              <a:t>https://handbook-5-1.cochrane.org/</a:t>
            </a:r>
            <a:r>
              <a:rPr kumimoji="0" lang="en-US" sz="1600" b="1" i="0" u="none" strike="noStrike" kern="0" cap="none" spc="0" normalizeH="0" baseline="0" noProof="0" dirty="0">
                <a:ln>
                  <a:noFill/>
                </a:ln>
                <a:effectLst/>
                <a:uLnTx/>
                <a:uFillTx/>
                <a:latin typeface="Arial"/>
              </a:rPr>
              <a:t>)</a:t>
            </a:r>
          </a:p>
        </p:txBody>
      </p:sp>
      <p:sp>
        <p:nvSpPr>
          <p:cNvPr id="5" name="AutoShape 6">
            <a:extLst>
              <a:ext uri="{FF2B5EF4-FFF2-40B4-BE49-F238E27FC236}">
                <a16:creationId xmlns:a16="http://schemas.microsoft.com/office/drawing/2014/main" id="{0369A269-0588-42D8-A338-D39C44281B43}"/>
              </a:ext>
            </a:extLst>
          </p:cNvPr>
          <p:cNvSpPr>
            <a:spLocks noChangeArrowheads="1"/>
          </p:cNvSpPr>
          <p:nvPr/>
        </p:nvSpPr>
        <p:spPr bwMode="auto">
          <a:xfrm>
            <a:off x="754744" y="1163053"/>
            <a:ext cx="4073580" cy="1421677"/>
          </a:xfrm>
          <a:prstGeom prst="wedgeRectCallout">
            <a:avLst>
              <a:gd name="adj1" fmla="val 71348"/>
              <a:gd name="adj2" fmla="val -5891"/>
            </a:avLst>
          </a:prstGeom>
          <a:noFill/>
          <a:ln w="25400">
            <a:solidFill>
              <a:srgbClr val="0070C0"/>
            </a:solidFill>
            <a:miter lim="800000"/>
            <a:headEnd/>
            <a:tailEnd/>
          </a:ln>
        </p:spPr>
        <p:txBody>
          <a:bodyPr wrap="square" lIns="88900" tIns="88900" rIns="88900" bIns="88900" anchor="ctr"/>
          <a:lstStyle/>
          <a:p>
            <a:pPr marL="0" marR="0" lvl="4" defTabSz="914400" eaLnBrk="1" fontAlgn="auto" latinLnBrk="0" hangingPunct="1">
              <a:lnSpc>
                <a:spcPct val="100000"/>
              </a:lnSpc>
              <a:spcBef>
                <a:spcPts val="0"/>
              </a:spcBef>
              <a:spcAft>
                <a:spcPts val="0"/>
              </a:spcAft>
              <a:buClrTx/>
              <a:buSzPct val="100000"/>
              <a:tabLst/>
              <a:defRPr/>
            </a:pPr>
            <a:r>
              <a:rPr kumimoji="0" lang="en-US" sz="1600" b="1" i="0" u="none" strike="noStrike" kern="0" cap="none" spc="0" normalizeH="0" baseline="0" noProof="0" dirty="0">
                <a:ln>
                  <a:noFill/>
                </a:ln>
                <a:effectLst/>
                <a:uLnTx/>
                <a:uFillTx/>
                <a:latin typeface="Arial"/>
              </a:rPr>
              <a:t>Statistically pools results from previous studies into single quantitative analysis</a:t>
            </a:r>
          </a:p>
          <a:p>
            <a:pPr marL="0" marR="0" lvl="4" defTabSz="914400" eaLnBrk="1" fontAlgn="auto" latinLnBrk="0" hangingPunct="1">
              <a:lnSpc>
                <a:spcPct val="100000"/>
              </a:lnSpc>
              <a:spcBef>
                <a:spcPts val="0"/>
              </a:spcBef>
              <a:spcAft>
                <a:spcPts val="0"/>
              </a:spcAft>
              <a:buClrTx/>
              <a:buSzPct val="100000"/>
              <a:tabLst/>
              <a:defRPr/>
            </a:pPr>
            <a:endParaRPr lang="en-US" sz="1600" b="1" kern="0" dirty="0">
              <a:latin typeface="Arial"/>
            </a:endParaRPr>
          </a:p>
          <a:p>
            <a:pPr marL="0" marR="0" lvl="4" defTabSz="914400" eaLnBrk="1" fontAlgn="auto" latinLnBrk="0" hangingPunct="1">
              <a:lnSpc>
                <a:spcPct val="100000"/>
              </a:lnSpc>
              <a:spcBef>
                <a:spcPts val="0"/>
              </a:spcBef>
              <a:spcAft>
                <a:spcPts val="0"/>
              </a:spcAft>
              <a:buClrTx/>
              <a:buSzPct val="100000"/>
              <a:tabLst/>
              <a:defRPr/>
            </a:pPr>
            <a:r>
              <a:rPr kumimoji="0" lang="en-US" sz="1600" b="1" i="0" u="none" strike="noStrike" kern="0" cap="none" spc="0" normalizeH="0" baseline="0" noProof="0" dirty="0">
                <a:ln>
                  <a:noFill/>
                </a:ln>
                <a:effectLst/>
                <a:uLnTx/>
                <a:uFillTx/>
                <a:latin typeface="Arial"/>
              </a:rPr>
              <a:t>Allows for application of scientific criteria</a:t>
            </a:r>
          </a:p>
        </p:txBody>
      </p:sp>
      <p:sp>
        <p:nvSpPr>
          <p:cNvPr id="6" name="Freeform 14">
            <a:extLst>
              <a:ext uri="{FF2B5EF4-FFF2-40B4-BE49-F238E27FC236}">
                <a16:creationId xmlns:a16="http://schemas.microsoft.com/office/drawing/2014/main" id="{72C893F3-9DC6-4353-A083-5898ACB438B5}"/>
              </a:ext>
            </a:extLst>
          </p:cNvPr>
          <p:cNvSpPr>
            <a:spLocks noChangeAspect="1" noEditPoints="1"/>
          </p:cNvSpPr>
          <p:nvPr/>
        </p:nvSpPr>
        <p:spPr bwMode="auto">
          <a:xfrm>
            <a:off x="10890829" y="3539084"/>
            <a:ext cx="1066359" cy="1124922"/>
          </a:xfrm>
          <a:custGeom>
            <a:avLst/>
            <a:gdLst>
              <a:gd name="T0" fmla="*/ 2438 w 3891"/>
              <a:gd name="T1" fmla="*/ 2193 h 4142"/>
              <a:gd name="T2" fmla="*/ 2284 w 3891"/>
              <a:gd name="T3" fmla="*/ 2280 h 4142"/>
              <a:gd name="T4" fmla="*/ 1859 w 3891"/>
              <a:gd name="T5" fmla="*/ 2412 h 4142"/>
              <a:gd name="T6" fmla="*/ 1824 w 3891"/>
              <a:gd name="T7" fmla="*/ 2246 h 4142"/>
              <a:gd name="T8" fmla="*/ 1605 w 3891"/>
              <a:gd name="T9" fmla="*/ 2028 h 4142"/>
              <a:gd name="T10" fmla="*/ 1417 w 3891"/>
              <a:gd name="T11" fmla="*/ 1999 h 4142"/>
              <a:gd name="T12" fmla="*/ 1571 w 3891"/>
              <a:gd name="T13" fmla="*/ 1569 h 4142"/>
              <a:gd name="T14" fmla="*/ 1658 w 3891"/>
              <a:gd name="T15" fmla="*/ 1414 h 4142"/>
              <a:gd name="T16" fmla="*/ 3891 w 3891"/>
              <a:gd name="T17" fmla="*/ 437 h 4142"/>
              <a:gd name="T18" fmla="*/ 3571 w 3891"/>
              <a:gd name="T19" fmla="*/ 988 h 4142"/>
              <a:gd name="T20" fmla="*/ 3268 w 3891"/>
              <a:gd name="T21" fmla="*/ 1686 h 4142"/>
              <a:gd name="T22" fmla="*/ 3414 w 3891"/>
              <a:gd name="T23" fmla="*/ 1873 h 4142"/>
              <a:gd name="T24" fmla="*/ 3514 w 3891"/>
              <a:gd name="T25" fmla="*/ 2091 h 4142"/>
              <a:gd name="T26" fmla="*/ 3563 w 3891"/>
              <a:gd name="T27" fmla="*/ 2333 h 4142"/>
              <a:gd name="T28" fmla="*/ 3551 w 3891"/>
              <a:gd name="T29" fmla="*/ 2592 h 4142"/>
              <a:gd name="T30" fmla="*/ 3480 w 3891"/>
              <a:gd name="T31" fmla="*/ 2835 h 4142"/>
              <a:gd name="T32" fmla="*/ 3354 w 3891"/>
              <a:gd name="T33" fmla="*/ 3050 h 4142"/>
              <a:gd name="T34" fmla="*/ 3182 w 3891"/>
              <a:gd name="T35" fmla="*/ 3227 h 4142"/>
              <a:gd name="T36" fmla="*/ 2972 w 3891"/>
              <a:gd name="T37" fmla="*/ 3362 h 4142"/>
              <a:gd name="T38" fmla="*/ 2981 w 3891"/>
              <a:gd name="T39" fmla="*/ 3539 h 4142"/>
              <a:gd name="T40" fmla="*/ 2928 w 3891"/>
              <a:gd name="T41" fmla="*/ 3718 h 4142"/>
              <a:gd name="T42" fmla="*/ 2822 w 3891"/>
              <a:gd name="T43" fmla="*/ 3868 h 4142"/>
              <a:gd name="T44" fmla="*/ 2878 w 3891"/>
              <a:gd name="T45" fmla="*/ 3933 h 4142"/>
              <a:gd name="T46" fmla="*/ 2887 w 3891"/>
              <a:gd name="T47" fmla="*/ 4022 h 4142"/>
              <a:gd name="T48" fmla="*/ 2845 w 3891"/>
              <a:gd name="T49" fmla="*/ 4098 h 4142"/>
              <a:gd name="T50" fmla="*/ 2770 w 3891"/>
              <a:gd name="T51" fmla="*/ 4139 h 4142"/>
              <a:gd name="T52" fmla="*/ 120 w 3891"/>
              <a:gd name="T53" fmla="*/ 4139 h 4142"/>
              <a:gd name="T54" fmla="*/ 43 w 3891"/>
              <a:gd name="T55" fmla="*/ 4098 h 4142"/>
              <a:gd name="T56" fmla="*/ 3 w 3891"/>
              <a:gd name="T57" fmla="*/ 4022 h 4142"/>
              <a:gd name="T58" fmla="*/ 11 w 3891"/>
              <a:gd name="T59" fmla="*/ 3933 h 4142"/>
              <a:gd name="T60" fmla="*/ 65 w 3891"/>
              <a:gd name="T61" fmla="*/ 3868 h 4142"/>
              <a:gd name="T62" fmla="*/ 150 w 3891"/>
              <a:gd name="T63" fmla="*/ 3841 h 4142"/>
              <a:gd name="T64" fmla="*/ 534 w 3891"/>
              <a:gd name="T65" fmla="*/ 3323 h 4142"/>
              <a:gd name="T66" fmla="*/ 415 w 3891"/>
              <a:gd name="T67" fmla="*/ 3191 h 4142"/>
              <a:gd name="T68" fmla="*/ 346 w 3891"/>
              <a:gd name="T69" fmla="*/ 3032 h 4142"/>
              <a:gd name="T70" fmla="*/ 329 w 3891"/>
              <a:gd name="T71" fmla="*/ 2864 h 4142"/>
              <a:gd name="T72" fmla="*/ 363 w 3891"/>
              <a:gd name="T73" fmla="*/ 2696 h 4142"/>
              <a:gd name="T74" fmla="*/ 449 w 3891"/>
              <a:gd name="T75" fmla="*/ 2544 h 4142"/>
              <a:gd name="T76" fmla="*/ 1231 w 3891"/>
              <a:gd name="T77" fmla="*/ 3323 h 4142"/>
              <a:gd name="T78" fmla="*/ 1084 w 3891"/>
              <a:gd name="T79" fmla="*/ 3408 h 4142"/>
              <a:gd name="T80" fmla="*/ 921 w 3891"/>
              <a:gd name="T81" fmla="*/ 3445 h 4142"/>
              <a:gd name="T82" fmla="*/ 812 w 3891"/>
              <a:gd name="T83" fmla="*/ 3841 h 4142"/>
              <a:gd name="T84" fmla="*/ 1935 w 3891"/>
              <a:gd name="T85" fmla="*/ 3751 h 4142"/>
              <a:gd name="T86" fmla="*/ 1874 w 3891"/>
              <a:gd name="T87" fmla="*/ 3591 h 4142"/>
              <a:gd name="T88" fmla="*/ 1866 w 3891"/>
              <a:gd name="T89" fmla="*/ 3408 h 4142"/>
              <a:gd name="T90" fmla="*/ 1920 w 3891"/>
              <a:gd name="T91" fmla="*/ 3226 h 4142"/>
              <a:gd name="T92" fmla="*/ 846 w 3891"/>
              <a:gd name="T93" fmla="*/ 1743 h 4142"/>
              <a:gd name="T94" fmla="*/ 2207 w 3891"/>
              <a:gd name="T95" fmla="*/ 2957 h 4142"/>
              <a:gd name="T96" fmla="*/ 2367 w 3891"/>
              <a:gd name="T97" fmla="*/ 2917 h 4142"/>
              <a:gd name="T98" fmla="*/ 2542 w 3891"/>
              <a:gd name="T99" fmla="*/ 2927 h 4142"/>
              <a:gd name="T100" fmla="*/ 2703 w 3891"/>
              <a:gd name="T101" fmla="*/ 2988 h 4142"/>
              <a:gd name="T102" fmla="*/ 2835 w 3891"/>
              <a:gd name="T103" fmla="*/ 3094 h 4142"/>
              <a:gd name="T104" fmla="*/ 3009 w 3891"/>
              <a:gd name="T105" fmla="*/ 2979 h 4142"/>
              <a:gd name="T106" fmla="*/ 3146 w 3891"/>
              <a:gd name="T107" fmla="*/ 2823 h 4142"/>
              <a:gd name="T108" fmla="*/ 3234 w 3891"/>
              <a:gd name="T109" fmla="*/ 2632 h 4142"/>
              <a:gd name="T110" fmla="*/ 3266 w 3891"/>
              <a:gd name="T111" fmla="*/ 2417 h 4142"/>
              <a:gd name="T112" fmla="*/ 3233 w 3891"/>
              <a:gd name="T113" fmla="*/ 2197 h 4142"/>
              <a:gd name="T114" fmla="*/ 3140 w 3891"/>
              <a:gd name="T115" fmla="*/ 2002 h 4142"/>
              <a:gd name="T116" fmla="*/ 2996 w 3891"/>
              <a:gd name="T117" fmla="*/ 1843 h 4142"/>
              <a:gd name="T118" fmla="*/ 2758 w 3891"/>
              <a:gd name="T119" fmla="*/ 175 h 4142"/>
              <a:gd name="T120" fmla="*/ 3252 w 3891"/>
              <a:gd name="T121" fmla="*/ 203 h 4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91" h="4142">
                <a:moveTo>
                  <a:pt x="1699" y="1368"/>
                </a:moveTo>
                <a:lnTo>
                  <a:pt x="2484" y="2153"/>
                </a:lnTo>
                <a:lnTo>
                  <a:pt x="2438" y="2193"/>
                </a:lnTo>
                <a:lnTo>
                  <a:pt x="2389" y="2228"/>
                </a:lnTo>
                <a:lnTo>
                  <a:pt x="2338" y="2257"/>
                </a:lnTo>
                <a:lnTo>
                  <a:pt x="2284" y="2280"/>
                </a:lnTo>
                <a:lnTo>
                  <a:pt x="2227" y="2298"/>
                </a:lnTo>
                <a:lnTo>
                  <a:pt x="2151" y="2514"/>
                </a:lnTo>
                <a:lnTo>
                  <a:pt x="1859" y="2412"/>
                </a:lnTo>
                <a:lnTo>
                  <a:pt x="1906" y="2282"/>
                </a:lnTo>
                <a:lnTo>
                  <a:pt x="1864" y="2266"/>
                </a:lnTo>
                <a:lnTo>
                  <a:pt x="1824" y="2246"/>
                </a:lnTo>
                <a:lnTo>
                  <a:pt x="1686" y="2384"/>
                </a:lnTo>
                <a:lnTo>
                  <a:pt x="1467" y="2167"/>
                </a:lnTo>
                <a:lnTo>
                  <a:pt x="1605" y="2028"/>
                </a:lnTo>
                <a:lnTo>
                  <a:pt x="1585" y="1987"/>
                </a:lnTo>
                <a:lnTo>
                  <a:pt x="1569" y="1945"/>
                </a:lnTo>
                <a:lnTo>
                  <a:pt x="1417" y="1999"/>
                </a:lnTo>
                <a:lnTo>
                  <a:pt x="1316" y="1707"/>
                </a:lnTo>
                <a:lnTo>
                  <a:pt x="1553" y="1624"/>
                </a:lnTo>
                <a:lnTo>
                  <a:pt x="1571" y="1569"/>
                </a:lnTo>
                <a:lnTo>
                  <a:pt x="1594" y="1515"/>
                </a:lnTo>
                <a:lnTo>
                  <a:pt x="1623" y="1463"/>
                </a:lnTo>
                <a:lnTo>
                  <a:pt x="1658" y="1414"/>
                </a:lnTo>
                <a:lnTo>
                  <a:pt x="1699" y="1368"/>
                </a:lnTo>
                <a:close/>
                <a:moveTo>
                  <a:pt x="3456" y="0"/>
                </a:moveTo>
                <a:lnTo>
                  <a:pt x="3891" y="437"/>
                </a:lnTo>
                <a:lnTo>
                  <a:pt x="3687" y="639"/>
                </a:lnTo>
                <a:lnTo>
                  <a:pt x="3804" y="756"/>
                </a:lnTo>
                <a:lnTo>
                  <a:pt x="3571" y="988"/>
                </a:lnTo>
                <a:lnTo>
                  <a:pt x="3717" y="1134"/>
                </a:lnTo>
                <a:lnTo>
                  <a:pt x="3211" y="1632"/>
                </a:lnTo>
                <a:lnTo>
                  <a:pt x="3268" y="1686"/>
                </a:lnTo>
                <a:lnTo>
                  <a:pt x="3321" y="1745"/>
                </a:lnTo>
                <a:lnTo>
                  <a:pt x="3370" y="1808"/>
                </a:lnTo>
                <a:lnTo>
                  <a:pt x="3414" y="1873"/>
                </a:lnTo>
                <a:lnTo>
                  <a:pt x="3453" y="1944"/>
                </a:lnTo>
                <a:lnTo>
                  <a:pt x="3486" y="2016"/>
                </a:lnTo>
                <a:lnTo>
                  <a:pt x="3514" y="2091"/>
                </a:lnTo>
                <a:lnTo>
                  <a:pt x="3536" y="2170"/>
                </a:lnTo>
                <a:lnTo>
                  <a:pt x="3553" y="2251"/>
                </a:lnTo>
                <a:lnTo>
                  <a:pt x="3563" y="2333"/>
                </a:lnTo>
                <a:lnTo>
                  <a:pt x="3566" y="2417"/>
                </a:lnTo>
                <a:lnTo>
                  <a:pt x="3563" y="2505"/>
                </a:lnTo>
                <a:lnTo>
                  <a:pt x="3551" y="2592"/>
                </a:lnTo>
                <a:lnTo>
                  <a:pt x="3534" y="2675"/>
                </a:lnTo>
                <a:lnTo>
                  <a:pt x="3510" y="2757"/>
                </a:lnTo>
                <a:lnTo>
                  <a:pt x="3480" y="2835"/>
                </a:lnTo>
                <a:lnTo>
                  <a:pt x="3443" y="2910"/>
                </a:lnTo>
                <a:lnTo>
                  <a:pt x="3401" y="2982"/>
                </a:lnTo>
                <a:lnTo>
                  <a:pt x="3354" y="3050"/>
                </a:lnTo>
                <a:lnTo>
                  <a:pt x="3301" y="3113"/>
                </a:lnTo>
                <a:lnTo>
                  <a:pt x="3244" y="3173"/>
                </a:lnTo>
                <a:lnTo>
                  <a:pt x="3182" y="3227"/>
                </a:lnTo>
                <a:lnTo>
                  <a:pt x="3116" y="3278"/>
                </a:lnTo>
                <a:lnTo>
                  <a:pt x="3046" y="3323"/>
                </a:lnTo>
                <a:lnTo>
                  <a:pt x="2972" y="3362"/>
                </a:lnTo>
                <a:lnTo>
                  <a:pt x="2981" y="3417"/>
                </a:lnTo>
                <a:lnTo>
                  <a:pt x="2984" y="3474"/>
                </a:lnTo>
                <a:lnTo>
                  <a:pt x="2981" y="3539"/>
                </a:lnTo>
                <a:lnTo>
                  <a:pt x="2970" y="3601"/>
                </a:lnTo>
                <a:lnTo>
                  <a:pt x="2952" y="3661"/>
                </a:lnTo>
                <a:lnTo>
                  <a:pt x="2928" y="3718"/>
                </a:lnTo>
                <a:lnTo>
                  <a:pt x="2898" y="3772"/>
                </a:lnTo>
                <a:lnTo>
                  <a:pt x="2863" y="3821"/>
                </a:lnTo>
                <a:lnTo>
                  <a:pt x="2822" y="3868"/>
                </a:lnTo>
                <a:lnTo>
                  <a:pt x="2845" y="3885"/>
                </a:lnTo>
                <a:lnTo>
                  <a:pt x="2864" y="3908"/>
                </a:lnTo>
                <a:lnTo>
                  <a:pt x="2878" y="3933"/>
                </a:lnTo>
                <a:lnTo>
                  <a:pt x="2887" y="3962"/>
                </a:lnTo>
                <a:lnTo>
                  <a:pt x="2889" y="3992"/>
                </a:lnTo>
                <a:lnTo>
                  <a:pt x="2887" y="4022"/>
                </a:lnTo>
                <a:lnTo>
                  <a:pt x="2878" y="4050"/>
                </a:lnTo>
                <a:lnTo>
                  <a:pt x="2864" y="4075"/>
                </a:lnTo>
                <a:lnTo>
                  <a:pt x="2845" y="4098"/>
                </a:lnTo>
                <a:lnTo>
                  <a:pt x="2824" y="4117"/>
                </a:lnTo>
                <a:lnTo>
                  <a:pt x="2798" y="4131"/>
                </a:lnTo>
                <a:lnTo>
                  <a:pt x="2770" y="4139"/>
                </a:lnTo>
                <a:lnTo>
                  <a:pt x="2739" y="4142"/>
                </a:lnTo>
                <a:lnTo>
                  <a:pt x="150" y="4142"/>
                </a:lnTo>
                <a:lnTo>
                  <a:pt x="120" y="4139"/>
                </a:lnTo>
                <a:lnTo>
                  <a:pt x="91" y="4131"/>
                </a:lnTo>
                <a:lnTo>
                  <a:pt x="65" y="4117"/>
                </a:lnTo>
                <a:lnTo>
                  <a:pt x="43" y="4098"/>
                </a:lnTo>
                <a:lnTo>
                  <a:pt x="25" y="4075"/>
                </a:lnTo>
                <a:lnTo>
                  <a:pt x="11" y="4050"/>
                </a:lnTo>
                <a:lnTo>
                  <a:pt x="3" y="4022"/>
                </a:lnTo>
                <a:lnTo>
                  <a:pt x="0" y="3992"/>
                </a:lnTo>
                <a:lnTo>
                  <a:pt x="3" y="3962"/>
                </a:lnTo>
                <a:lnTo>
                  <a:pt x="11" y="3933"/>
                </a:lnTo>
                <a:lnTo>
                  <a:pt x="25" y="3908"/>
                </a:lnTo>
                <a:lnTo>
                  <a:pt x="43" y="3885"/>
                </a:lnTo>
                <a:lnTo>
                  <a:pt x="65" y="3868"/>
                </a:lnTo>
                <a:lnTo>
                  <a:pt x="91" y="3854"/>
                </a:lnTo>
                <a:lnTo>
                  <a:pt x="120" y="3845"/>
                </a:lnTo>
                <a:lnTo>
                  <a:pt x="150" y="3841"/>
                </a:lnTo>
                <a:lnTo>
                  <a:pt x="582" y="3841"/>
                </a:lnTo>
                <a:lnTo>
                  <a:pt x="582" y="3357"/>
                </a:lnTo>
                <a:lnTo>
                  <a:pt x="534" y="3323"/>
                </a:lnTo>
                <a:lnTo>
                  <a:pt x="490" y="3284"/>
                </a:lnTo>
                <a:lnTo>
                  <a:pt x="449" y="3239"/>
                </a:lnTo>
                <a:lnTo>
                  <a:pt x="415" y="3191"/>
                </a:lnTo>
                <a:lnTo>
                  <a:pt x="386" y="3139"/>
                </a:lnTo>
                <a:lnTo>
                  <a:pt x="363" y="3086"/>
                </a:lnTo>
                <a:lnTo>
                  <a:pt x="346" y="3032"/>
                </a:lnTo>
                <a:lnTo>
                  <a:pt x="334" y="2977"/>
                </a:lnTo>
                <a:lnTo>
                  <a:pt x="329" y="2920"/>
                </a:lnTo>
                <a:lnTo>
                  <a:pt x="329" y="2864"/>
                </a:lnTo>
                <a:lnTo>
                  <a:pt x="334" y="2807"/>
                </a:lnTo>
                <a:lnTo>
                  <a:pt x="346" y="2750"/>
                </a:lnTo>
                <a:lnTo>
                  <a:pt x="363" y="2696"/>
                </a:lnTo>
                <a:lnTo>
                  <a:pt x="386" y="2644"/>
                </a:lnTo>
                <a:lnTo>
                  <a:pt x="415" y="2592"/>
                </a:lnTo>
                <a:lnTo>
                  <a:pt x="449" y="2544"/>
                </a:lnTo>
                <a:lnTo>
                  <a:pt x="490" y="2499"/>
                </a:lnTo>
                <a:lnTo>
                  <a:pt x="1275" y="3284"/>
                </a:lnTo>
                <a:lnTo>
                  <a:pt x="1231" y="3323"/>
                </a:lnTo>
                <a:lnTo>
                  <a:pt x="1185" y="3357"/>
                </a:lnTo>
                <a:lnTo>
                  <a:pt x="1136" y="3386"/>
                </a:lnTo>
                <a:lnTo>
                  <a:pt x="1084" y="3408"/>
                </a:lnTo>
                <a:lnTo>
                  <a:pt x="1031" y="3426"/>
                </a:lnTo>
                <a:lnTo>
                  <a:pt x="977" y="3437"/>
                </a:lnTo>
                <a:lnTo>
                  <a:pt x="921" y="3445"/>
                </a:lnTo>
                <a:lnTo>
                  <a:pt x="866" y="3445"/>
                </a:lnTo>
                <a:lnTo>
                  <a:pt x="812" y="3441"/>
                </a:lnTo>
                <a:lnTo>
                  <a:pt x="812" y="3841"/>
                </a:lnTo>
                <a:lnTo>
                  <a:pt x="2000" y="3841"/>
                </a:lnTo>
                <a:lnTo>
                  <a:pt x="1965" y="3797"/>
                </a:lnTo>
                <a:lnTo>
                  <a:pt x="1935" y="3751"/>
                </a:lnTo>
                <a:lnTo>
                  <a:pt x="1910" y="3700"/>
                </a:lnTo>
                <a:lnTo>
                  <a:pt x="1890" y="3648"/>
                </a:lnTo>
                <a:lnTo>
                  <a:pt x="1874" y="3591"/>
                </a:lnTo>
                <a:lnTo>
                  <a:pt x="1864" y="3534"/>
                </a:lnTo>
                <a:lnTo>
                  <a:pt x="1862" y="3474"/>
                </a:lnTo>
                <a:lnTo>
                  <a:pt x="1866" y="3408"/>
                </a:lnTo>
                <a:lnTo>
                  <a:pt x="1877" y="3346"/>
                </a:lnTo>
                <a:lnTo>
                  <a:pt x="1895" y="3284"/>
                </a:lnTo>
                <a:lnTo>
                  <a:pt x="1920" y="3226"/>
                </a:lnTo>
                <a:lnTo>
                  <a:pt x="1951" y="3172"/>
                </a:lnTo>
                <a:lnTo>
                  <a:pt x="682" y="1905"/>
                </a:lnTo>
                <a:lnTo>
                  <a:pt x="846" y="1743"/>
                </a:lnTo>
                <a:lnTo>
                  <a:pt x="2111" y="3007"/>
                </a:lnTo>
                <a:lnTo>
                  <a:pt x="2158" y="2979"/>
                </a:lnTo>
                <a:lnTo>
                  <a:pt x="2207" y="2957"/>
                </a:lnTo>
                <a:lnTo>
                  <a:pt x="2257" y="2938"/>
                </a:lnTo>
                <a:lnTo>
                  <a:pt x="2311" y="2924"/>
                </a:lnTo>
                <a:lnTo>
                  <a:pt x="2367" y="2917"/>
                </a:lnTo>
                <a:lnTo>
                  <a:pt x="2423" y="2914"/>
                </a:lnTo>
                <a:lnTo>
                  <a:pt x="2484" y="2917"/>
                </a:lnTo>
                <a:lnTo>
                  <a:pt x="2542" y="2927"/>
                </a:lnTo>
                <a:lnTo>
                  <a:pt x="2598" y="2942"/>
                </a:lnTo>
                <a:lnTo>
                  <a:pt x="2651" y="2962"/>
                </a:lnTo>
                <a:lnTo>
                  <a:pt x="2703" y="2988"/>
                </a:lnTo>
                <a:lnTo>
                  <a:pt x="2749" y="3020"/>
                </a:lnTo>
                <a:lnTo>
                  <a:pt x="2795" y="3055"/>
                </a:lnTo>
                <a:lnTo>
                  <a:pt x="2835" y="3094"/>
                </a:lnTo>
                <a:lnTo>
                  <a:pt x="2897" y="3061"/>
                </a:lnTo>
                <a:lnTo>
                  <a:pt x="2955" y="3023"/>
                </a:lnTo>
                <a:lnTo>
                  <a:pt x="3009" y="2979"/>
                </a:lnTo>
                <a:lnTo>
                  <a:pt x="3059" y="2932"/>
                </a:lnTo>
                <a:lnTo>
                  <a:pt x="3104" y="2879"/>
                </a:lnTo>
                <a:lnTo>
                  <a:pt x="3146" y="2823"/>
                </a:lnTo>
                <a:lnTo>
                  <a:pt x="3181" y="2763"/>
                </a:lnTo>
                <a:lnTo>
                  <a:pt x="3210" y="2699"/>
                </a:lnTo>
                <a:lnTo>
                  <a:pt x="3234" y="2632"/>
                </a:lnTo>
                <a:lnTo>
                  <a:pt x="3252" y="2563"/>
                </a:lnTo>
                <a:lnTo>
                  <a:pt x="3262" y="2491"/>
                </a:lnTo>
                <a:lnTo>
                  <a:pt x="3266" y="2417"/>
                </a:lnTo>
                <a:lnTo>
                  <a:pt x="3262" y="2342"/>
                </a:lnTo>
                <a:lnTo>
                  <a:pt x="3250" y="2267"/>
                </a:lnTo>
                <a:lnTo>
                  <a:pt x="3233" y="2197"/>
                </a:lnTo>
                <a:lnTo>
                  <a:pt x="3208" y="2128"/>
                </a:lnTo>
                <a:lnTo>
                  <a:pt x="3176" y="2063"/>
                </a:lnTo>
                <a:lnTo>
                  <a:pt x="3140" y="2002"/>
                </a:lnTo>
                <a:lnTo>
                  <a:pt x="3097" y="1944"/>
                </a:lnTo>
                <a:lnTo>
                  <a:pt x="3049" y="1891"/>
                </a:lnTo>
                <a:lnTo>
                  <a:pt x="2996" y="1843"/>
                </a:lnTo>
                <a:lnTo>
                  <a:pt x="2725" y="2109"/>
                </a:lnTo>
                <a:lnTo>
                  <a:pt x="1766" y="1150"/>
                </a:lnTo>
                <a:lnTo>
                  <a:pt x="2758" y="175"/>
                </a:lnTo>
                <a:lnTo>
                  <a:pt x="2902" y="320"/>
                </a:lnTo>
                <a:lnTo>
                  <a:pt x="3136" y="88"/>
                </a:lnTo>
                <a:lnTo>
                  <a:pt x="3252" y="203"/>
                </a:lnTo>
                <a:lnTo>
                  <a:pt x="3456" y="0"/>
                </a:lnTo>
                <a:close/>
              </a:path>
            </a:pathLst>
          </a:custGeom>
          <a:solidFill>
            <a:srgbClr val="004081"/>
          </a:solidFill>
          <a:ln w="0">
            <a:solidFill>
              <a:srgbClr val="00408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Arial"/>
            </a:endParaRPr>
          </a:p>
        </p:txBody>
      </p:sp>
      <p:sp>
        <p:nvSpPr>
          <p:cNvPr id="2" name="TextBox 1">
            <a:extLst>
              <a:ext uri="{FF2B5EF4-FFF2-40B4-BE49-F238E27FC236}">
                <a16:creationId xmlns:a16="http://schemas.microsoft.com/office/drawing/2014/main" id="{FC2C75A0-A15E-4D6B-990A-28CA9B447E6C}"/>
              </a:ext>
            </a:extLst>
          </p:cNvPr>
          <p:cNvSpPr txBox="1"/>
          <p:nvPr/>
        </p:nvSpPr>
        <p:spPr>
          <a:xfrm>
            <a:off x="8693753" y="3291036"/>
            <a:ext cx="2048003" cy="1938992"/>
          </a:xfrm>
          <a:prstGeom prst="rect">
            <a:avLst/>
          </a:prstGeom>
          <a:noFill/>
        </p:spPr>
        <p:txBody>
          <a:bodyPr wrap="square" rtlCol="0">
            <a:spAutoFit/>
          </a:bodyPr>
          <a:lstStyle/>
          <a:p>
            <a:pPr algn="ctr"/>
            <a:r>
              <a:rPr lang="en-US" sz="2400" b="1" dirty="0">
                <a:solidFill>
                  <a:srgbClr val="941114"/>
                </a:solidFill>
              </a:rPr>
              <a:t>Scientific evidence or consensus-based evidence</a:t>
            </a:r>
          </a:p>
        </p:txBody>
      </p:sp>
      <p:pic>
        <p:nvPicPr>
          <p:cNvPr id="8" name="Picture 7">
            <a:extLst>
              <a:ext uri="{FF2B5EF4-FFF2-40B4-BE49-F238E27FC236}">
                <a16:creationId xmlns:a16="http://schemas.microsoft.com/office/drawing/2014/main" id="{BDC25E02-FE3A-479C-AB28-1EDF376E2D6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82573"/>
            <a:ext cx="12202111" cy="1110479"/>
          </a:xfrm>
          <a:prstGeom prst="rect">
            <a:avLst/>
          </a:prstGeom>
        </p:spPr>
      </p:pic>
    </p:spTree>
    <p:extLst>
      <p:ext uri="{BB962C8B-B14F-4D97-AF65-F5344CB8AC3E}">
        <p14:creationId xmlns:p14="http://schemas.microsoft.com/office/powerpoint/2010/main" val="30820132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a:extLst>
              <a:ext uri="{FF2B5EF4-FFF2-40B4-BE49-F238E27FC236}">
                <a16:creationId xmlns:a16="http://schemas.microsoft.com/office/drawing/2014/main" id="{4DEDA54D-D2A5-4EE5-86E2-DDBC68A669F0}"/>
              </a:ext>
            </a:extLst>
          </p:cNvPr>
          <p:cNvSpPr>
            <a:spLocks noGrp="1" noChangeArrowheads="1"/>
          </p:cNvSpPr>
          <p:nvPr>
            <p:ph type="title"/>
          </p:nvPr>
        </p:nvSpPr>
        <p:spPr>
          <a:xfrm>
            <a:off x="838200" y="1027906"/>
            <a:ext cx="10515600" cy="1325563"/>
          </a:xfrm>
        </p:spPr>
        <p:txBody>
          <a:bodyPr>
            <a:normAutofit/>
          </a:bodyPr>
          <a:lstStyle/>
          <a:p>
            <a:pPr algn="ctr" eaLnBrk="1" hangingPunct="1"/>
            <a:r>
              <a:rPr lang="en-US" altLang="en-US" sz="4000" b="1" dirty="0">
                <a:solidFill>
                  <a:srgbClr val="951C20"/>
                </a:solidFill>
                <a:latin typeface="+mn-lt"/>
              </a:rPr>
              <a:t>The Strongest Level of Synthesis: A Meta-Analysis</a:t>
            </a:r>
          </a:p>
        </p:txBody>
      </p:sp>
      <p:sp>
        <p:nvSpPr>
          <p:cNvPr id="174083" name="Rectangle 3">
            <a:extLst>
              <a:ext uri="{FF2B5EF4-FFF2-40B4-BE49-F238E27FC236}">
                <a16:creationId xmlns:a16="http://schemas.microsoft.com/office/drawing/2014/main" id="{083948AA-8BEC-43FD-9E83-9CEB570B43CE}"/>
              </a:ext>
            </a:extLst>
          </p:cNvPr>
          <p:cNvSpPr>
            <a:spLocks noGrp="1" noChangeArrowheads="1"/>
          </p:cNvSpPr>
          <p:nvPr>
            <p:ph idx="1"/>
          </p:nvPr>
        </p:nvSpPr>
        <p:spPr>
          <a:xfrm>
            <a:off x="838200" y="1991885"/>
            <a:ext cx="10515600" cy="4351338"/>
          </a:xfrm>
        </p:spPr>
        <p:txBody>
          <a:bodyPr anchor="ctr">
            <a:normAutofit/>
          </a:bodyPr>
          <a:lstStyle/>
          <a:p>
            <a:pPr eaLnBrk="1" hangingPunct="1">
              <a:lnSpc>
                <a:spcPct val="90000"/>
              </a:lnSpc>
              <a:buClr>
                <a:schemeClr val="accent1">
                  <a:lumMod val="50000"/>
                </a:schemeClr>
              </a:buClr>
              <a:defRPr/>
            </a:pPr>
            <a:r>
              <a:rPr lang="en-US" sz="3200" dirty="0"/>
              <a:t>An exhaustive review of the literature</a:t>
            </a:r>
          </a:p>
          <a:p>
            <a:pPr eaLnBrk="1" hangingPunct="1">
              <a:lnSpc>
                <a:spcPct val="90000"/>
              </a:lnSpc>
              <a:buClr>
                <a:schemeClr val="accent1">
                  <a:lumMod val="50000"/>
                </a:schemeClr>
              </a:buClr>
              <a:defRPr/>
            </a:pPr>
            <a:r>
              <a:rPr lang="en-US" sz="3200" dirty="0"/>
              <a:t>An integration of results to</a:t>
            </a:r>
            <a:r>
              <a:rPr lang="en-US" sz="3200" b="1" dirty="0"/>
              <a:t>:</a:t>
            </a:r>
          </a:p>
          <a:p>
            <a:pPr lvl="1" eaLnBrk="1" hangingPunct="1">
              <a:lnSpc>
                <a:spcPct val="90000"/>
              </a:lnSpc>
              <a:buClr>
                <a:srgbClr val="C00000"/>
              </a:buClr>
              <a:defRPr/>
            </a:pPr>
            <a:r>
              <a:rPr lang="en-US" sz="2800" dirty="0"/>
              <a:t>Examine research studies and pool data for statistical analyses</a:t>
            </a:r>
          </a:p>
          <a:p>
            <a:pPr lvl="1" eaLnBrk="1" hangingPunct="1">
              <a:lnSpc>
                <a:spcPct val="90000"/>
              </a:lnSpc>
              <a:buClr>
                <a:srgbClr val="C00000"/>
              </a:buClr>
              <a:defRPr/>
            </a:pPr>
            <a:r>
              <a:rPr lang="en-US" sz="2800" dirty="0"/>
              <a:t>Formulate statistical conclusions about contradictory research-based information</a:t>
            </a:r>
          </a:p>
          <a:p>
            <a:pPr lvl="1" eaLnBrk="1" hangingPunct="1">
              <a:lnSpc>
                <a:spcPct val="90000"/>
              </a:lnSpc>
              <a:buClr>
                <a:srgbClr val="C00000"/>
              </a:buClr>
              <a:defRPr/>
            </a:pPr>
            <a:r>
              <a:rPr lang="en-US" sz="2800" dirty="0"/>
              <a:t>Answer important questions about practice</a:t>
            </a:r>
          </a:p>
          <a:p>
            <a:pPr lvl="1" eaLnBrk="1" hangingPunct="1">
              <a:lnSpc>
                <a:spcPct val="90000"/>
              </a:lnSpc>
              <a:buClr>
                <a:srgbClr val="C00000"/>
              </a:buClr>
              <a:defRPr/>
            </a:pPr>
            <a:r>
              <a:rPr lang="en-US" sz="2800" dirty="0"/>
              <a:t>Generalize conclusions</a:t>
            </a:r>
          </a:p>
        </p:txBody>
      </p:sp>
      <p:pic>
        <p:nvPicPr>
          <p:cNvPr id="4" name="Picture 3">
            <a:extLst>
              <a:ext uri="{FF2B5EF4-FFF2-40B4-BE49-F238E27FC236}">
                <a16:creationId xmlns:a16="http://schemas.microsoft.com/office/drawing/2014/main" id="{9608037E-4E6D-41A1-AEFA-3D3C476030A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2573"/>
            <a:ext cx="12202111" cy="1110479"/>
          </a:xfrm>
          <a:prstGeom prst="rect">
            <a:avLst/>
          </a:prstGeom>
        </p:spPr>
      </p:pic>
    </p:spTree>
    <p:extLst>
      <p:ext uri="{BB962C8B-B14F-4D97-AF65-F5344CB8AC3E}">
        <p14:creationId xmlns:p14="http://schemas.microsoft.com/office/powerpoint/2010/main" val="10290204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a:extLst>
              <a:ext uri="{FF2B5EF4-FFF2-40B4-BE49-F238E27FC236}">
                <a16:creationId xmlns:a16="http://schemas.microsoft.com/office/drawing/2014/main" id="{A861D40A-BFDB-42F2-9682-FE0B09B82BC9}"/>
              </a:ext>
            </a:extLst>
          </p:cNvPr>
          <p:cNvSpPr>
            <a:spLocks noGrp="1" noChangeArrowheads="1"/>
          </p:cNvSpPr>
          <p:nvPr>
            <p:ph type="title"/>
          </p:nvPr>
        </p:nvSpPr>
        <p:spPr>
          <a:xfrm>
            <a:off x="838200" y="760809"/>
            <a:ext cx="10515600" cy="1325563"/>
          </a:xfrm>
        </p:spPr>
        <p:txBody>
          <a:bodyPr/>
          <a:lstStyle/>
          <a:p>
            <a:pPr algn="ctr"/>
            <a:r>
              <a:rPr lang="en-US" altLang="en-US" b="1" dirty="0">
                <a:solidFill>
                  <a:srgbClr val="951C20"/>
                </a:solidFill>
                <a:latin typeface="+mn-lt"/>
              </a:rPr>
              <a:t>Meta-analyses and Systematic Reviews</a:t>
            </a:r>
          </a:p>
        </p:txBody>
      </p:sp>
      <p:sp>
        <p:nvSpPr>
          <p:cNvPr id="62468" name="Rectangle 3">
            <a:extLst>
              <a:ext uri="{FF2B5EF4-FFF2-40B4-BE49-F238E27FC236}">
                <a16:creationId xmlns:a16="http://schemas.microsoft.com/office/drawing/2014/main" id="{247033D9-7C88-472E-A7C9-26F621F9BA96}"/>
              </a:ext>
            </a:extLst>
          </p:cNvPr>
          <p:cNvSpPr>
            <a:spLocks noChangeArrowheads="1"/>
          </p:cNvSpPr>
          <p:nvPr/>
        </p:nvSpPr>
        <p:spPr bwMode="auto">
          <a:xfrm>
            <a:off x="2400300" y="5864225"/>
            <a:ext cx="7162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bg2"/>
              </a:buClr>
              <a:buSzPct val="70000"/>
              <a:buFont typeface="Wingdings" panose="05000000000000000000" pitchFamily="2" charset="2"/>
              <a:buChar char="l"/>
              <a:defRPr sz="3100">
                <a:solidFill>
                  <a:schemeClr val="tx1"/>
                </a:solidFill>
                <a:latin typeface="Arial" panose="020B0604020202020204" pitchFamily="34" charset="0"/>
              </a:defRPr>
            </a:lvl1pPr>
            <a:lvl2pPr marL="742950" indent="-285750">
              <a:spcBef>
                <a:spcPct val="20000"/>
              </a:spcBef>
              <a:buClr>
                <a:schemeClr val="accent1"/>
              </a:buClr>
              <a:buSzPct val="150000"/>
              <a:buChar char="•"/>
              <a:defRPr sz="2600">
                <a:solidFill>
                  <a:schemeClr val="tx1"/>
                </a:solidFill>
                <a:latin typeface="Arial" panose="020B0604020202020204" pitchFamily="34" charset="0"/>
              </a:defRPr>
            </a:lvl2pPr>
            <a:lvl3pPr marL="1143000" indent="-228600">
              <a:spcBef>
                <a:spcPct val="20000"/>
              </a:spcBef>
              <a:buClr>
                <a:schemeClr val="tx1"/>
              </a:buClr>
              <a:buSzPct val="150000"/>
              <a:buChar char="•"/>
              <a:defRPr sz="2200">
                <a:solidFill>
                  <a:schemeClr val="tx1"/>
                </a:solidFill>
                <a:latin typeface="Arial" panose="020B0604020202020204" pitchFamily="34" charset="0"/>
              </a:defRPr>
            </a:lvl3pPr>
            <a:lvl4pPr marL="1600200" indent="-228600">
              <a:spcBef>
                <a:spcPct val="20000"/>
              </a:spcBef>
              <a:buClr>
                <a:schemeClr val="tx2"/>
              </a:buClr>
              <a:buSzPct val="150000"/>
              <a:buChar char="•"/>
              <a:defRPr sz="2000">
                <a:solidFill>
                  <a:schemeClr val="tx1"/>
                </a:solidFill>
                <a:latin typeface="Arial" panose="020B0604020202020204" pitchFamily="34" charset="0"/>
              </a:defRPr>
            </a:lvl4pPr>
            <a:lvl5pPr marL="2057400" indent="-228600">
              <a:spcBef>
                <a:spcPct val="20000"/>
              </a:spcBef>
              <a:buClr>
                <a:schemeClr val="folHlink"/>
              </a:buClr>
              <a:buSzPct val="15000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15000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15000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15000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150000"/>
              <a:buChar char="•"/>
              <a:defRPr sz="2000">
                <a:solidFill>
                  <a:schemeClr val="tx1"/>
                </a:solidFill>
                <a:latin typeface="Arial" panose="020B0604020202020204" pitchFamily="34" charset="0"/>
              </a:defRPr>
            </a:lvl9pPr>
          </a:lstStyle>
          <a:p>
            <a:pPr>
              <a:spcBef>
                <a:spcPct val="0"/>
              </a:spcBef>
              <a:buClrTx/>
              <a:buSzTx/>
              <a:buFontTx/>
              <a:buNone/>
            </a:pPr>
            <a:r>
              <a:rPr lang="en-US" altLang="en-US" sz="1800">
                <a:solidFill>
                  <a:schemeClr val="tx2"/>
                </a:solidFill>
              </a:rPr>
              <a:t>JAMA Users guide to the medical literature, 3</a:t>
            </a:r>
            <a:r>
              <a:rPr lang="en-US" altLang="en-US" sz="1800" baseline="30000">
                <a:solidFill>
                  <a:schemeClr val="tx2"/>
                </a:solidFill>
              </a:rPr>
              <a:t>rd</a:t>
            </a:r>
            <a:r>
              <a:rPr lang="en-US" altLang="en-US" sz="1800">
                <a:solidFill>
                  <a:schemeClr val="tx2"/>
                </a:solidFill>
              </a:rPr>
              <a:t> edition. Figure 22-1.</a:t>
            </a:r>
            <a:endParaRPr lang="en-US" altLang="en-US" sz="1800"/>
          </a:p>
        </p:txBody>
      </p:sp>
      <p:pic>
        <p:nvPicPr>
          <p:cNvPr id="62469" name="Picture 5" descr="A picture containing device, electronics&#10;&#10;Description automatically generated">
            <a:extLst>
              <a:ext uri="{FF2B5EF4-FFF2-40B4-BE49-F238E27FC236}">
                <a16:creationId xmlns:a16="http://schemas.microsoft.com/office/drawing/2014/main" id="{E5DD1173-29E2-43EF-B947-D5B82E92C6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4200" y="1819275"/>
            <a:ext cx="6096000" cy="386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857012FB-F5CC-4602-976E-24A9848ED3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2573"/>
            <a:ext cx="12202111" cy="1110479"/>
          </a:xfrm>
          <a:prstGeom prst="rect">
            <a:avLst/>
          </a:prstGeom>
        </p:spPr>
      </p:pic>
    </p:spTree>
    <p:extLst>
      <p:ext uri="{BB962C8B-B14F-4D97-AF65-F5344CB8AC3E}">
        <p14:creationId xmlns:p14="http://schemas.microsoft.com/office/powerpoint/2010/main" val="36292337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88F01-BDED-42A7-BD43-5F1FFC7C0677}"/>
              </a:ext>
            </a:extLst>
          </p:cNvPr>
          <p:cNvSpPr>
            <a:spLocks noGrp="1"/>
          </p:cNvSpPr>
          <p:nvPr>
            <p:ph type="title"/>
          </p:nvPr>
        </p:nvSpPr>
        <p:spPr>
          <a:xfrm>
            <a:off x="2166949" y="-167067"/>
            <a:ext cx="9789523" cy="923330"/>
          </a:xfrm>
        </p:spPr>
        <p:txBody>
          <a:bodyPr/>
          <a:lstStyle/>
          <a:p>
            <a:r>
              <a:rPr lang="en-US" sz="3200" b="1" dirty="0">
                <a:solidFill>
                  <a:srgbClr val="941114"/>
                </a:solidFill>
              </a:rPr>
              <a:t>Quality of a Meta-analysis and Systematic Review</a:t>
            </a:r>
          </a:p>
        </p:txBody>
      </p:sp>
      <p:sp>
        <p:nvSpPr>
          <p:cNvPr id="3" name="Content Placeholder 2">
            <a:extLst>
              <a:ext uri="{FF2B5EF4-FFF2-40B4-BE49-F238E27FC236}">
                <a16:creationId xmlns:a16="http://schemas.microsoft.com/office/drawing/2014/main" id="{B4235242-1EE4-4BE1-8DF5-08B00BA236C2}"/>
              </a:ext>
            </a:extLst>
          </p:cNvPr>
          <p:cNvSpPr>
            <a:spLocks noGrp="1"/>
          </p:cNvSpPr>
          <p:nvPr>
            <p:ph idx="1"/>
          </p:nvPr>
        </p:nvSpPr>
        <p:spPr>
          <a:xfrm>
            <a:off x="595746" y="532052"/>
            <a:ext cx="4114800" cy="1851212"/>
          </a:xfrm>
        </p:spPr>
        <p:txBody>
          <a:bodyPr>
            <a:noAutofit/>
          </a:bodyPr>
          <a:lstStyle/>
          <a:p>
            <a:pPr marL="342900" indent="-342900">
              <a:spcBef>
                <a:spcPts val="600"/>
              </a:spcBef>
              <a:buFont typeface="Arial" panose="020B0604020202020204" pitchFamily="34" charset="0"/>
              <a:buChar char="•"/>
            </a:pPr>
            <a:r>
              <a:rPr lang="en-US" sz="2400" b="1" dirty="0">
                <a:solidFill>
                  <a:srgbClr val="941114"/>
                </a:solidFill>
              </a:rPr>
              <a:t>PRISMA Flow Diagram</a:t>
            </a:r>
          </a:p>
          <a:p>
            <a:pPr marL="342900" indent="-342900">
              <a:spcBef>
                <a:spcPts val="600"/>
              </a:spcBef>
              <a:buFont typeface="Arial" panose="020B0604020202020204" pitchFamily="34" charset="0"/>
              <a:buChar char="•"/>
            </a:pPr>
            <a:r>
              <a:rPr lang="en-US" sz="2400" b="1" u="sng" dirty="0">
                <a:solidFill>
                  <a:srgbClr val="941114"/>
                </a:solidFill>
              </a:rPr>
              <a:t>Effect size (small, medium, large)</a:t>
            </a:r>
          </a:p>
          <a:p>
            <a:pPr marL="342900" indent="-342900">
              <a:spcBef>
                <a:spcPts val="600"/>
              </a:spcBef>
            </a:pPr>
            <a:r>
              <a:rPr lang="en-US" sz="2400" b="1" dirty="0">
                <a:solidFill>
                  <a:srgbClr val="941114"/>
                </a:solidFill>
              </a:rPr>
              <a:t>Risk of Bias</a:t>
            </a:r>
          </a:p>
          <a:p>
            <a:pPr marL="342900" indent="-342900">
              <a:spcBef>
                <a:spcPts val="600"/>
              </a:spcBef>
              <a:buFont typeface="Arial" panose="020B0604020202020204" pitchFamily="34" charset="0"/>
              <a:buChar char="•"/>
            </a:pPr>
            <a:r>
              <a:rPr lang="en-US" sz="2400" b="1" dirty="0">
                <a:solidFill>
                  <a:srgbClr val="941114"/>
                </a:solidFill>
              </a:rPr>
              <a:t>Forest Plot</a:t>
            </a:r>
          </a:p>
          <a:p>
            <a:pPr marL="342900" indent="-342900">
              <a:spcBef>
                <a:spcPts val="600"/>
              </a:spcBef>
              <a:buFont typeface="Arial" panose="020B0604020202020204" pitchFamily="34" charset="0"/>
              <a:buChar char="•"/>
            </a:pPr>
            <a:r>
              <a:rPr lang="en-US" sz="2400" b="1" dirty="0">
                <a:solidFill>
                  <a:srgbClr val="941114"/>
                </a:solidFill>
              </a:rPr>
              <a:t>Evidence Table</a:t>
            </a:r>
          </a:p>
        </p:txBody>
      </p:sp>
      <p:sp>
        <p:nvSpPr>
          <p:cNvPr id="4" name="Footer Placeholder 3">
            <a:extLst>
              <a:ext uri="{FF2B5EF4-FFF2-40B4-BE49-F238E27FC236}">
                <a16:creationId xmlns:a16="http://schemas.microsoft.com/office/drawing/2014/main" id="{BDCF605A-5897-4E9A-AAF0-A4BF3A075598}"/>
              </a:ext>
            </a:extLst>
          </p:cNvPr>
          <p:cNvSpPr>
            <a:spLocks noGrp="1"/>
          </p:cNvSpPr>
          <p:nvPr>
            <p:ph type="ftr" sz="quarter" idx="11"/>
          </p:nvPr>
        </p:nvSpPr>
        <p:spPr>
          <a:xfrm>
            <a:off x="5915025" y="6512013"/>
            <a:ext cx="3086100" cy="365125"/>
          </a:xfrm>
          <a:prstGeom prst="rect">
            <a:avLst/>
          </a:prstGeom>
        </p:spPr>
        <p:txBody>
          <a:bodyPr vert="horz" lIns="91440" tIns="45720" rIns="91440" bIns="45720" rtlCol="0" anchor="ctr"/>
          <a:lstStyle>
            <a:defPPr>
              <a:defRPr lang="en-US"/>
            </a:defPPr>
            <a:lvl1pPr marL="0" algn="r" defTabSz="1219170" rtl="0" eaLnBrk="1" latinLnBrk="0" hangingPunct="1">
              <a:defRPr sz="1400" kern="1200">
                <a:solidFill>
                  <a:srgbClr val="AFAFAF"/>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dirty="0"/>
          </a:p>
        </p:txBody>
      </p:sp>
      <p:pic>
        <p:nvPicPr>
          <p:cNvPr id="6" name="Picture 5">
            <a:extLst>
              <a:ext uri="{FF2B5EF4-FFF2-40B4-BE49-F238E27FC236}">
                <a16:creationId xmlns:a16="http://schemas.microsoft.com/office/drawing/2014/main" id="{F148F608-6BD4-494F-AFF4-30CE5DF847E4}"/>
              </a:ext>
            </a:extLst>
          </p:cNvPr>
          <p:cNvPicPr>
            <a:picLocks noChangeAspect="1"/>
          </p:cNvPicPr>
          <p:nvPr/>
        </p:nvPicPr>
        <p:blipFill>
          <a:blip r:embed="rId2"/>
          <a:stretch>
            <a:fillRect/>
          </a:stretch>
        </p:blipFill>
        <p:spPr>
          <a:xfrm>
            <a:off x="7481455" y="1062220"/>
            <a:ext cx="4627418" cy="5814918"/>
          </a:xfrm>
          <a:prstGeom prst="rect">
            <a:avLst/>
          </a:prstGeom>
        </p:spPr>
      </p:pic>
      <p:pic>
        <p:nvPicPr>
          <p:cNvPr id="8" name="Picture 7">
            <a:extLst>
              <a:ext uri="{FF2B5EF4-FFF2-40B4-BE49-F238E27FC236}">
                <a16:creationId xmlns:a16="http://schemas.microsoft.com/office/drawing/2014/main" id="{437FC35E-D8B1-4A99-8C4C-D33E0050536C}"/>
              </a:ext>
            </a:extLst>
          </p:cNvPr>
          <p:cNvPicPr>
            <a:picLocks noChangeAspect="1"/>
          </p:cNvPicPr>
          <p:nvPr/>
        </p:nvPicPr>
        <p:blipFill>
          <a:blip r:embed="rId3"/>
          <a:stretch>
            <a:fillRect/>
          </a:stretch>
        </p:blipFill>
        <p:spPr>
          <a:xfrm>
            <a:off x="595746" y="2825323"/>
            <a:ext cx="3810001" cy="4066611"/>
          </a:xfrm>
          <a:prstGeom prst="rect">
            <a:avLst/>
          </a:prstGeom>
        </p:spPr>
      </p:pic>
      <p:pic>
        <p:nvPicPr>
          <p:cNvPr id="10" name="Picture 9">
            <a:extLst>
              <a:ext uri="{FF2B5EF4-FFF2-40B4-BE49-F238E27FC236}">
                <a16:creationId xmlns:a16="http://schemas.microsoft.com/office/drawing/2014/main" id="{9BFBA847-AA0F-42EB-866E-D53DA6FA2074}"/>
              </a:ext>
            </a:extLst>
          </p:cNvPr>
          <p:cNvPicPr>
            <a:picLocks noChangeAspect="1"/>
          </p:cNvPicPr>
          <p:nvPr/>
        </p:nvPicPr>
        <p:blipFill>
          <a:blip r:embed="rId4"/>
          <a:stretch>
            <a:fillRect/>
          </a:stretch>
        </p:blipFill>
        <p:spPr>
          <a:xfrm>
            <a:off x="4281222" y="956562"/>
            <a:ext cx="2959464" cy="5453868"/>
          </a:xfrm>
          <a:prstGeom prst="rect">
            <a:avLst/>
          </a:prstGeom>
        </p:spPr>
      </p:pic>
      <p:pic>
        <p:nvPicPr>
          <p:cNvPr id="14" name="Picture 13">
            <a:extLst>
              <a:ext uri="{FF2B5EF4-FFF2-40B4-BE49-F238E27FC236}">
                <a16:creationId xmlns:a16="http://schemas.microsoft.com/office/drawing/2014/main" id="{9FB805BC-555D-4DBD-A858-3B9D8CA67FBE}"/>
              </a:ext>
            </a:extLst>
          </p:cNvPr>
          <p:cNvPicPr>
            <a:picLocks noChangeAspect="1"/>
          </p:cNvPicPr>
          <p:nvPr/>
        </p:nvPicPr>
        <p:blipFill rotWithShape="1">
          <a:blip r:embed="rId5"/>
          <a:srcRect r="8759" b="29180"/>
          <a:stretch/>
        </p:blipFill>
        <p:spPr>
          <a:xfrm>
            <a:off x="4198854" y="6227868"/>
            <a:ext cx="3124200" cy="365125"/>
          </a:xfrm>
          <a:prstGeom prst="rect">
            <a:avLst/>
          </a:prstGeom>
        </p:spPr>
      </p:pic>
    </p:spTree>
    <p:extLst>
      <p:ext uri="{BB962C8B-B14F-4D97-AF65-F5344CB8AC3E}">
        <p14:creationId xmlns:p14="http://schemas.microsoft.com/office/powerpoint/2010/main" val="1986985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E904DD4D-40BD-4DE0-8431-34FDD1651662}"/>
              </a:ext>
            </a:extLst>
          </p:cNvPr>
          <p:cNvSpPr>
            <a:spLocks noGrp="1"/>
          </p:cNvSpPr>
          <p:nvPr>
            <p:ph type="ftr" sz="quarter" idx="11"/>
          </p:nvPr>
        </p:nvSpPr>
        <p:spPr>
          <a:xfrm>
            <a:off x="5915025" y="6512013"/>
            <a:ext cx="3086100" cy="365125"/>
          </a:xfrm>
          <a:prstGeom prst="rect">
            <a:avLst/>
          </a:prstGeom>
        </p:spPr>
        <p:txBody>
          <a:bodyPr vert="horz" lIns="91440" tIns="45720" rIns="91440" bIns="45720" rtlCol="0" anchor="ctr"/>
          <a:lstStyle>
            <a:defPPr>
              <a:defRPr lang="en-US"/>
            </a:defPPr>
            <a:lvl1pPr marL="0" algn="r" defTabSz="1219170" rtl="0" eaLnBrk="1" latinLnBrk="0" hangingPunct="1">
              <a:defRPr sz="1400" kern="1200">
                <a:solidFill>
                  <a:srgbClr val="AFAFAF"/>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dirty="0"/>
          </a:p>
        </p:txBody>
      </p:sp>
      <p:pic>
        <p:nvPicPr>
          <p:cNvPr id="8" name="Picture 7">
            <a:extLst>
              <a:ext uri="{FF2B5EF4-FFF2-40B4-BE49-F238E27FC236}">
                <a16:creationId xmlns:a16="http://schemas.microsoft.com/office/drawing/2014/main" id="{A63CB510-E386-419C-AB80-22A037677FED}"/>
              </a:ext>
            </a:extLst>
          </p:cNvPr>
          <p:cNvPicPr>
            <a:picLocks noChangeAspect="1"/>
          </p:cNvPicPr>
          <p:nvPr/>
        </p:nvPicPr>
        <p:blipFill>
          <a:blip r:embed="rId2"/>
          <a:stretch>
            <a:fillRect/>
          </a:stretch>
        </p:blipFill>
        <p:spPr>
          <a:xfrm>
            <a:off x="1683327" y="629453"/>
            <a:ext cx="8610600" cy="5599093"/>
          </a:xfrm>
          <a:prstGeom prst="rect">
            <a:avLst/>
          </a:prstGeom>
        </p:spPr>
      </p:pic>
    </p:spTree>
    <p:extLst>
      <p:ext uri="{BB962C8B-B14F-4D97-AF65-F5344CB8AC3E}">
        <p14:creationId xmlns:p14="http://schemas.microsoft.com/office/powerpoint/2010/main" val="18670210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5">
            <a:extLst>
              <a:ext uri="{FF2B5EF4-FFF2-40B4-BE49-F238E27FC236}">
                <a16:creationId xmlns:a16="http://schemas.microsoft.com/office/drawing/2014/main" id="{F90F675A-526C-4DA0-B29D-969A6F73629F}"/>
              </a:ext>
            </a:extLst>
          </p:cNvPr>
          <p:cNvPicPr>
            <a:picLocks noChangeAspect="1"/>
          </p:cNvPicPr>
          <p:nvPr/>
        </p:nvPicPr>
        <p:blipFill>
          <a:blip r:embed="rId2"/>
          <a:stretch>
            <a:fillRect/>
          </a:stretch>
        </p:blipFill>
        <p:spPr>
          <a:xfrm>
            <a:off x="595087" y="253301"/>
            <a:ext cx="9677626" cy="6431202"/>
          </a:xfrm>
          <a:prstGeom prst="rect">
            <a:avLst/>
          </a:prstGeom>
        </p:spPr>
      </p:pic>
      <p:pic>
        <p:nvPicPr>
          <p:cNvPr id="4098" name="Picture 2" descr="Large-scale 3D mapping of forests">
            <a:extLst>
              <a:ext uri="{FF2B5EF4-FFF2-40B4-BE49-F238E27FC236}">
                <a16:creationId xmlns:a16="http://schemas.microsoft.com/office/drawing/2014/main" id="{6B528EE7-B151-4F91-BB1D-10ECE1B832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03128" y="1570183"/>
            <a:ext cx="4527804" cy="2559194"/>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313,850 Diamond Stock Photos, Pictures &amp; Royalty-Free Images ...">
            <a:extLst>
              <a:ext uri="{FF2B5EF4-FFF2-40B4-BE49-F238E27FC236}">
                <a16:creationId xmlns:a16="http://schemas.microsoft.com/office/drawing/2014/main" id="{0BD6826A-FEBD-468F-8AD4-98756BE9190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291204" y="2078255"/>
            <a:ext cx="1543050" cy="1543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4369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a:extLst>
              <a:ext uri="{FF2B5EF4-FFF2-40B4-BE49-F238E27FC236}">
                <a16:creationId xmlns:a16="http://schemas.microsoft.com/office/drawing/2014/main" id="{421939F7-4C7B-4051-85ED-003980F9ED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34167"/>
          <a:stretch>
            <a:fillRect/>
          </a:stretch>
        </p:blipFill>
        <p:spPr bwMode="auto">
          <a:xfrm>
            <a:off x="2383064" y="0"/>
            <a:ext cx="7425871" cy="67504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914259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FF5BE-8637-6011-5648-52EF39DE10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EECD9B-D922-EE1E-86D9-FC890DB5D1FD}"/>
              </a:ext>
            </a:extLst>
          </p:cNvPr>
          <p:cNvSpPr>
            <a:spLocks noGrp="1"/>
          </p:cNvSpPr>
          <p:nvPr>
            <p:ph type="title"/>
          </p:nvPr>
        </p:nvSpPr>
        <p:spPr/>
        <p:txBody>
          <a:bodyPr/>
          <a:lstStyle/>
          <a:p>
            <a:r>
              <a:rPr lang="en-US" b="1" dirty="0">
                <a:solidFill>
                  <a:srgbClr val="941114"/>
                </a:solidFill>
              </a:rPr>
              <a:t>How Do We know How Good an Intervention Is? </a:t>
            </a:r>
          </a:p>
        </p:txBody>
      </p:sp>
      <p:sp>
        <p:nvSpPr>
          <p:cNvPr id="3" name="Content Placeholder 2">
            <a:extLst>
              <a:ext uri="{FF2B5EF4-FFF2-40B4-BE49-F238E27FC236}">
                <a16:creationId xmlns:a16="http://schemas.microsoft.com/office/drawing/2014/main" id="{4A44FA7A-4504-6304-A42D-79527BF5F74E}"/>
              </a:ext>
            </a:extLst>
          </p:cNvPr>
          <p:cNvSpPr>
            <a:spLocks noGrp="1"/>
          </p:cNvSpPr>
          <p:nvPr>
            <p:ph idx="1"/>
          </p:nvPr>
        </p:nvSpPr>
        <p:spPr/>
        <p:txBody>
          <a:bodyPr>
            <a:normAutofit/>
          </a:bodyPr>
          <a:lstStyle/>
          <a:p>
            <a:r>
              <a:rPr lang="en-US" sz="3200" dirty="0"/>
              <a:t>Strength of the Evidence</a:t>
            </a:r>
          </a:p>
          <a:p>
            <a:endParaRPr lang="en-US" sz="3200" dirty="0"/>
          </a:p>
          <a:p>
            <a:r>
              <a:rPr lang="en-US" sz="3200" b="1" dirty="0">
                <a:solidFill>
                  <a:srgbClr val="002060"/>
                </a:solidFill>
              </a:rPr>
              <a:t>Effect Size (ES)</a:t>
            </a:r>
          </a:p>
          <a:p>
            <a:endParaRPr lang="en-US" sz="3200" dirty="0"/>
          </a:p>
          <a:p>
            <a:r>
              <a:rPr lang="en-US" sz="3200" dirty="0"/>
              <a:t>Numbers Needed to Treat (NNT)</a:t>
            </a:r>
          </a:p>
          <a:p>
            <a:endParaRPr lang="en-US" sz="3200" dirty="0"/>
          </a:p>
          <a:p>
            <a:r>
              <a:rPr lang="en-US" sz="3200" dirty="0"/>
              <a:t>Numbers Needed to Harm (NNH)</a:t>
            </a:r>
          </a:p>
        </p:txBody>
      </p:sp>
    </p:spTree>
    <p:extLst>
      <p:ext uri="{BB962C8B-B14F-4D97-AF65-F5344CB8AC3E}">
        <p14:creationId xmlns:p14="http://schemas.microsoft.com/office/powerpoint/2010/main" val="12594546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4BEA7-5264-B646-92EA-B8397AB4AA7B}"/>
              </a:ext>
            </a:extLst>
          </p:cNvPr>
          <p:cNvSpPr>
            <a:spLocks noGrp="1"/>
          </p:cNvSpPr>
          <p:nvPr>
            <p:ph type="title"/>
          </p:nvPr>
        </p:nvSpPr>
        <p:spPr/>
        <p:txBody>
          <a:bodyPr/>
          <a:lstStyle/>
          <a:p>
            <a:r>
              <a:rPr lang="en-US" b="1" dirty="0">
                <a:solidFill>
                  <a:srgbClr val="941114"/>
                </a:solidFill>
              </a:rPr>
              <a:t>Effect Size (ES): It is </a:t>
            </a:r>
            <a:r>
              <a:rPr lang="en-US" b="1" dirty="0" err="1">
                <a:solidFill>
                  <a:srgbClr val="941114"/>
                </a:solidFill>
              </a:rPr>
              <a:t>th</a:t>
            </a:r>
            <a:r>
              <a:rPr lang="en-US" b="1" dirty="0">
                <a:solidFill>
                  <a:srgbClr val="941114"/>
                </a:solidFill>
              </a:rPr>
              <a:t> size of the treatment/intervention effect</a:t>
            </a:r>
          </a:p>
        </p:txBody>
      </p:sp>
      <p:sp>
        <p:nvSpPr>
          <p:cNvPr id="3" name="Content Placeholder 2">
            <a:extLst>
              <a:ext uri="{FF2B5EF4-FFF2-40B4-BE49-F238E27FC236}">
                <a16:creationId xmlns:a16="http://schemas.microsoft.com/office/drawing/2014/main" id="{E5478A11-94F3-CF5F-B6A3-ACB9CF8F2F91}"/>
              </a:ext>
            </a:extLst>
          </p:cNvPr>
          <p:cNvSpPr>
            <a:spLocks noGrp="1"/>
          </p:cNvSpPr>
          <p:nvPr>
            <p:ph idx="1"/>
          </p:nvPr>
        </p:nvSpPr>
        <p:spPr>
          <a:xfrm>
            <a:off x="838200" y="2239282"/>
            <a:ext cx="10515600" cy="3704318"/>
          </a:xfrm>
        </p:spPr>
        <p:txBody>
          <a:bodyPr>
            <a:normAutofit/>
          </a:bodyPr>
          <a:lstStyle/>
          <a:p>
            <a:pPr algn="l"/>
            <a:r>
              <a:rPr lang="en-US" sz="3200" i="0" dirty="0">
                <a:solidFill>
                  <a:srgbClr val="0D405F"/>
                </a:solidFill>
                <a:effectLst/>
                <a:latin typeface="Inter"/>
              </a:rPr>
              <a:t>Tells </a:t>
            </a:r>
            <a:r>
              <a:rPr lang="en-US" sz="3200" b="0" i="0" dirty="0">
                <a:solidFill>
                  <a:srgbClr val="0D405F"/>
                </a:solidFill>
                <a:effectLst/>
                <a:latin typeface="Inter"/>
              </a:rPr>
              <a:t>you how meaningful the relationship between variables or the difference between groups is</a:t>
            </a:r>
          </a:p>
          <a:p>
            <a:pPr algn="l"/>
            <a:r>
              <a:rPr lang="en-US" sz="3200" b="0" i="0" dirty="0">
                <a:solidFill>
                  <a:srgbClr val="0D405F"/>
                </a:solidFill>
                <a:effectLst/>
                <a:latin typeface="Inter"/>
              </a:rPr>
              <a:t>It indicates the practical significance of a research outcome </a:t>
            </a:r>
          </a:p>
          <a:p>
            <a:pPr algn="l"/>
            <a:r>
              <a:rPr lang="en-US" sz="3200" b="0" i="0" dirty="0">
                <a:solidFill>
                  <a:srgbClr val="0D405F"/>
                </a:solidFill>
                <a:effectLst/>
                <a:latin typeface="Inter"/>
              </a:rPr>
              <a:t>A large effect size means that a research finding has practical significance, while a small effect size indicates limited practical applications</a:t>
            </a:r>
          </a:p>
          <a:p>
            <a:endParaRPr lang="en-US" sz="3200" dirty="0"/>
          </a:p>
        </p:txBody>
      </p:sp>
      <p:sp>
        <p:nvSpPr>
          <p:cNvPr id="4" name="TextBox 3">
            <a:extLst>
              <a:ext uri="{FF2B5EF4-FFF2-40B4-BE49-F238E27FC236}">
                <a16:creationId xmlns:a16="http://schemas.microsoft.com/office/drawing/2014/main" id="{536C6133-976A-A511-8609-93766BB99680}"/>
              </a:ext>
            </a:extLst>
          </p:cNvPr>
          <p:cNvSpPr txBox="1"/>
          <p:nvPr/>
        </p:nvSpPr>
        <p:spPr>
          <a:xfrm>
            <a:off x="326571" y="5943600"/>
            <a:ext cx="11538857" cy="914400"/>
          </a:xfrm>
          <a:prstGeom prst="rect">
            <a:avLst/>
          </a:prstGeom>
          <a:noFill/>
        </p:spPr>
        <p:txBody>
          <a:bodyPr vert="horz" wrap="none" lIns="91440" tIns="45720" rIns="91440" bIns="45720" rtlCol="0" anchor="ctr">
            <a:normAutofit/>
          </a:bodyPr>
          <a:lstStyle/>
          <a:p>
            <a:r>
              <a:rPr lang="en-US" b="0" i="0" dirty="0">
                <a:solidFill>
                  <a:srgbClr val="202F66"/>
                </a:solidFill>
                <a:effectLst/>
                <a:latin typeface="Inter"/>
              </a:rPr>
              <a:t>Bhandari, P. (2023, June 22). </a:t>
            </a:r>
            <a:r>
              <a:rPr lang="en-US" b="0" i="1" dirty="0">
                <a:solidFill>
                  <a:srgbClr val="202F66"/>
                </a:solidFill>
                <a:effectLst/>
                <a:latin typeface="Inter"/>
              </a:rPr>
              <a:t>What is Effect Size and Why Does It Matter? (Examples).</a:t>
            </a:r>
            <a:r>
              <a:rPr lang="en-US" b="0" i="0" dirty="0">
                <a:solidFill>
                  <a:srgbClr val="202F66"/>
                </a:solidFill>
                <a:effectLst/>
                <a:latin typeface="Inter"/>
              </a:rPr>
              <a:t> </a:t>
            </a:r>
            <a:r>
              <a:rPr lang="en-US" b="0" i="0" dirty="0" err="1">
                <a:solidFill>
                  <a:srgbClr val="202F66"/>
                </a:solidFill>
                <a:effectLst/>
                <a:latin typeface="Inter"/>
              </a:rPr>
              <a:t>Scribbr</a:t>
            </a:r>
            <a:r>
              <a:rPr lang="en-US" b="0" i="0" dirty="0">
                <a:solidFill>
                  <a:srgbClr val="202F66"/>
                </a:solidFill>
                <a:effectLst/>
                <a:latin typeface="Inter"/>
              </a:rPr>
              <a:t>. </a:t>
            </a:r>
          </a:p>
          <a:p>
            <a:r>
              <a:rPr lang="en-US" b="0" i="0" dirty="0">
                <a:solidFill>
                  <a:srgbClr val="202F66"/>
                </a:solidFill>
                <a:effectLst/>
                <a:latin typeface="Inter"/>
              </a:rPr>
              <a:t>Retrieved February 24, 2025, from </a:t>
            </a:r>
            <a:r>
              <a:rPr lang="en-US" b="0" i="0" dirty="0">
                <a:solidFill>
                  <a:srgbClr val="202F66"/>
                </a:solidFill>
                <a:effectLst/>
                <a:latin typeface="Inter"/>
                <a:hlinkClick r:id="rId2"/>
              </a:rPr>
              <a:t>https://www.scribbr.com/statistics/effect-size/</a:t>
            </a:r>
            <a:endParaRPr lang="en-US" b="0" i="0" dirty="0">
              <a:solidFill>
                <a:srgbClr val="202F66"/>
              </a:solidFill>
              <a:effectLst/>
              <a:latin typeface="Inter"/>
            </a:endParaRPr>
          </a:p>
          <a:p>
            <a:endParaRPr lang="en-US" dirty="0">
              <a:solidFill>
                <a:srgbClr val="004684"/>
              </a:solidFill>
            </a:endParaRPr>
          </a:p>
        </p:txBody>
      </p:sp>
    </p:spTree>
    <p:extLst>
      <p:ext uri="{BB962C8B-B14F-4D97-AF65-F5344CB8AC3E}">
        <p14:creationId xmlns:p14="http://schemas.microsoft.com/office/powerpoint/2010/main" val="35563287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FA140F-3D5B-823F-7DA2-9D92BC89AE3E}"/>
            </a:ext>
          </a:extLst>
        </p:cNvPr>
        <p:cNvGrpSpPr/>
        <p:nvPr/>
      </p:nvGrpSpPr>
      <p:grpSpPr>
        <a:xfrm>
          <a:off x="0" y="0"/>
          <a:ext cx="0" cy="0"/>
          <a:chOff x="0" y="0"/>
          <a:chExt cx="0" cy="0"/>
        </a:xfrm>
      </p:grpSpPr>
      <p:sp>
        <p:nvSpPr>
          <p:cNvPr id="37890" name="Rectangle 2">
            <a:extLst>
              <a:ext uri="{FF2B5EF4-FFF2-40B4-BE49-F238E27FC236}">
                <a16:creationId xmlns:a16="http://schemas.microsoft.com/office/drawing/2014/main" id="{95DE6D5A-F99E-4631-FA58-1B0FEA42C664}"/>
              </a:ext>
            </a:extLst>
          </p:cNvPr>
          <p:cNvSpPr>
            <a:spLocks noGrp="1" noChangeArrowheads="1"/>
          </p:cNvSpPr>
          <p:nvPr>
            <p:ph type="title"/>
          </p:nvPr>
        </p:nvSpPr>
        <p:spPr>
          <a:xfrm>
            <a:off x="812801" y="165100"/>
            <a:ext cx="9267371" cy="1295400"/>
          </a:xfrm>
        </p:spPr>
        <p:txBody>
          <a:bodyPr>
            <a:normAutofit fontScale="90000"/>
          </a:bodyPr>
          <a:lstStyle/>
          <a:p>
            <a:pPr eaLnBrk="1" hangingPunct="1"/>
            <a:r>
              <a:rPr lang="en-US" altLang="en-US" dirty="0"/>
              <a:t>Cohen’s Effect Sizes for the Magnitude of the </a:t>
            </a:r>
            <a:r>
              <a:rPr lang="en-US" altLang="en-US" b="1" dirty="0">
                <a:solidFill>
                  <a:srgbClr val="941114"/>
                </a:solidFill>
              </a:rPr>
              <a:t>Treatment Effect (</a:t>
            </a:r>
            <a:r>
              <a:rPr lang="en-US" altLang="en-US" b="1" i="1" dirty="0">
                <a:solidFill>
                  <a:srgbClr val="941114"/>
                </a:solidFill>
              </a:rPr>
              <a:t>d</a:t>
            </a:r>
            <a:r>
              <a:rPr lang="en-US" altLang="en-US" b="1" dirty="0">
                <a:solidFill>
                  <a:srgbClr val="941114"/>
                </a:solidFill>
              </a:rPr>
              <a:t>)</a:t>
            </a:r>
          </a:p>
        </p:txBody>
      </p:sp>
      <p:sp>
        <p:nvSpPr>
          <p:cNvPr id="37891" name="Rectangle 3">
            <a:extLst>
              <a:ext uri="{FF2B5EF4-FFF2-40B4-BE49-F238E27FC236}">
                <a16:creationId xmlns:a16="http://schemas.microsoft.com/office/drawing/2014/main" id="{2C667C9F-991F-2394-F0F1-6F073F2365F9}"/>
              </a:ext>
            </a:extLst>
          </p:cNvPr>
          <p:cNvSpPr>
            <a:spLocks noGrp="1" noChangeArrowheads="1"/>
          </p:cNvSpPr>
          <p:nvPr>
            <p:ph type="body" idx="1"/>
          </p:nvPr>
        </p:nvSpPr>
        <p:spPr>
          <a:xfrm>
            <a:off x="928914" y="1460500"/>
            <a:ext cx="10334171" cy="4191000"/>
          </a:xfrm>
        </p:spPr>
        <p:txBody>
          <a:bodyPr>
            <a:noAutofit/>
          </a:bodyPr>
          <a:lstStyle/>
          <a:p>
            <a:pPr eaLnBrk="1" hangingPunct="1">
              <a:buFont typeface="Arial" panose="020B0604020202020204" pitchFamily="34" charset="0"/>
              <a:buChar char="•"/>
            </a:pPr>
            <a:r>
              <a:rPr lang="en-US" altLang="en-US" sz="3200" dirty="0"/>
              <a:t>Small            = .2</a:t>
            </a:r>
          </a:p>
          <a:p>
            <a:pPr eaLnBrk="1" hangingPunct="1">
              <a:buFont typeface="Arial" panose="020B0604020202020204" pitchFamily="34" charset="0"/>
              <a:buChar char="•"/>
            </a:pPr>
            <a:r>
              <a:rPr lang="en-US" altLang="en-US" sz="3200" dirty="0"/>
              <a:t>Medium      = .5</a:t>
            </a:r>
          </a:p>
          <a:p>
            <a:pPr eaLnBrk="1" hangingPunct="1">
              <a:buFont typeface="Arial" panose="020B0604020202020204" pitchFamily="34" charset="0"/>
              <a:buChar char="•"/>
            </a:pPr>
            <a:r>
              <a:rPr lang="en-US" altLang="en-US" sz="3200" dirty="0"/>
              <a:t>Large           = .8</a:t>
            </a:r>
          </a:p>
          <a:p>
            <a:pPr eaLnBrk="1" hangingPunct="1">
              <a:buFont typeface="Arial" panose="020B0604020202020204" pitchFamily="34" charset="0"/>
              <a:buChar char="•"/>
            </a:pPr>
            <a:endParaRPr lang="en-US" altLang="en-US" sz="3200" dirty="0"/>
          </a:p>
          <a:p>
            <a:pPr eaLnBrk="1" hangingPunct="1">
              <a:buFont typeface="Arial" panose="020B0604020202020204" pitchFamily="34" charset="0"/>
              <a:buChar char="•"/>
            </a:pPr>
            <a:r>
              <a:rPr lang="en-US" altLang="en-US" sz="3200" dirty="0"/>
              <a:t>How do you get it? Looking at prior studies is the best bet, and meta-analyses and systematic reviews. Randomized controlled trails (RCTs) also report effect sizes. </a:t>
            </a:r>
          </a:p>
          <a:p>
            <a:pPr lvl="1"/>
            <a:r>
              <a:rPr lang="en-US" altLang="en-US" sz="2800" dirty="0"/>
              <a:t>Estimate it </a:t>
            </a:r>
          </a:p>
          <a:p>
            <a:pPr lvl="1"/>
            <a:r>
              <a:rPr lang="en-US" altLang="en-US" sz="2800" dirty="0"/>
              <a:t>Looking at prior studies </a:t>
            </a:r>
          </a:p>
          <a:p>
            <a:pPr lvl="1"/>
            <a:r>
              <a:rPr lang="en-US" altLang="en-US" sz="2800" dirty="0"/>
              <a:t>Calculate it in the analysis of the study with the study data  </a:t>
            </a:r>
          </a:p>
          <a:p>
            <a:pPr eaLnBrk="1" hangingPunct="1">
              <a:buFont typeface="Arial" panose="020B0604020202020204" pitchFamily="34" charset="0"/>
              <a:buChar char="•"/>
            </a:pPr>
            <a:endParaRPr lang="en-US" altLang="en-US" sz="3200" dirty="0"/>
          </a:p>
          <a:p>
            <a:pPr eaLnBrk="1" hangingPunct="1">
              <a:buFont typeface="Arial" panose="020B0604020202020204" pitchFamily="34" charset="0"/>
              <a:buChar char="•"/>
            </a:pPr>
            <a:r>
              <a:rPr lang="en-US" altLang="en-US" sz="3200" dirty="0"/>
              <a:t>Effect sizes are used to calculate sample sizes</a:t>
            </a:r>
          </a:p>
        </p:txBody>
      </p:sp>
    </p:spTree>
    <p:extLst>
      <p:ext uri="{BB962C8B-B14F-4D97-AF65-F5344CB8AC3E}">
        <p14:creationId xmlns:p14="http://schemas.microsoft.com/office/powerpoint/2010/main" val="31082085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5B50CC-BB93-408C-02B1-FCE2DF1919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7DB64E-9F2D-94FE-EEA2-1AA07C7BA832}"/>
              </a:ext>
            </a:extLst>
          </p:cNvPr>
          <p:cNvSpPr>
            <a:spLocks noGrp="1"/>
          </p:cNvSpPr>
          <p:nvPr>
            <p:ph type="title"/>
          </p:nvPr>
        </p:nvSpPr>
        <p:spPr>
          <a:xfrm>
            <a:off x="838200" y="0"/>
            <a:ext cx="10515600" cy="1325563"/>
          </a:xfrm>
        </p:spPr>
        <p:txBody>
          <a:bodyPr/>
          <a:lstStyle/>
          <a:p>
            <a:r>
              <a:rPr lang="en-US" b="1" dirty="0">
                <a:solidFill>
                  <a:srgbClr val="941114"/>
                </a:solidFill>
              </a:rPr>
              <a:t>Does the ES differ by an intervention? YES </a:t>
            </a:r>
          </a:p>
        </p:txBody>
      </p:sp>
      <p:sp>
        <p:nvSpPr>
          <p:cNvPr id="3" name="Content Placeholder 2">
            <a:extLst>
              <a:ext uri="{FF2B5EF4-FFF2-40B4-BE49-F238E27FC236}">
                <a16:creationId xmlns:a16="http://schemas.microsoft.com/office/drawing/2014/main" id="{7A5A1378-E086-47CA-64F1-70D7A5FF9191}"/>
              </a:ext>
            </a:extLst>
          </p:cNvPr>
          <p:cNvSpPr>
            <a:spLocks noGrp="1"/>
          </p:cNvSpPr>
          <p:nvPr>
            <p:ph idx="1"/>
          </p:nvPr>
        </p:nvSpPr>
        <p:spPr>
          <a:xfrm>
            <a:off x="838200" y="1325563"/>
            <a:ext cx="10515600" cy="5365523"/>
          </a:xfrm>
        </p:spPr>
        <p:txBody>
          <a:bodyPr>
            <a:normAutofit fontScale="92500" lnSpcReduction="20000"/>
          </a:bodyPr>
          <a:lstStyle/>
          <a:p>
            <a:r>
              <a:rPr lang="en-US" sz="3600" dirty="0"/>
              <a:t>Aroma Therapy:</a:t>
            </a:r>
          </a:p>
          <a:p>
            <a:pPr lvl="1"/>
            <a:endParaRPr lang="en-US" dirty="0"/>
          </a:p>
          <a:p>
            <a:pPr lvl="1"/>
            <a:r>
              <a:rPr lang="en-US" b="1" u="sng" dirty="0">
                <a:solidFill>
                  <a:srgbClr val="002060"/>
                </a:solidFill>
              </a:rPr>
              <a:t>For WHO?</a:t>
            </a:r>
            <a:r>
              <a:rPr lang="en-US" b="1" dirty="0">
                <a:solidFill>
                  <a:srgbClr val="002060"/>
                </a:solidFill>
              </a:rPr>
              <a:t>  </a:t>
            </a:r>
          </a:p>
          <a:p>
            <a:pPr lvl="2"/>
            <a:r>
              <a:rPr lang="en-US" dirty="0"/>
              <a:t>Postoperative patients </a:t>
            </a:r>
          </a:p>
          <a:p>
            <a:pPr lvl="2"/>
            <a:endParaRPr lang="en-US" dirty="0"/>
          </a:p>
          <a:p>
            <a:pPr lvl="1"/>
            <a:r>
              <a:rPr lang="en-US" b="1" u="sng" dirty="0">
                <a:solidFill>
                  <a:srgbClr val="002060"/>
                </a:solidFill>
              </a:rPr>
              <a:t>For WHAT 1?</a:t>
            </a:r>
            <a:r>
              <a:rPr lang="en-US" b="1" dirty="0">
                <a:solidFill>
                  <a:srgbClr val="002060"/>
                </a:solidFill>
              </a:rPr>
              <a:t>   </a:t>
            </a:r>
            <a:r>
              <a:rPr lang="en-US" dirty="0"/>
              <a:t>(Condition/Illness/Disease/Symptom, Events………) </a:t>
            </a:r>
          </a:p>
          <a:p>
            <a:pPr lvl="2"/>
            <a:r>
              <a:rPr lang="en-US" dirty="0"/>
              <a:t>Type of surgery</a:t>
            </a:r>
          </a:p>
          <a:p>
            <a:pPr lvl="1"/>
            <a:endParaRPr lang="en-US" dirty="0"/>
          </a:p>
          <a:p>
            <a:pPr lvl="1"/>
            <a:r>
              <a:rPr lang="en-US" b="1" u="sng" dirty="0">
                <a:solidFill>
                  <a:srgbClr val="002060"/>
                </a:solidFill>
              </a:rPr>
              <a:t>For WHAT 2?</a:t>
            </a:r>
            <a:r>
              <a:rPr lang="en-US" dirty="0">
                <a:solidFill>
                  <a:srgbClr val="002060"/>
                </a:solidFill>
              </a:rPr>
              <a:t> (Outcome)  </a:t>
            </a:r>
          </a:p>
          <a:p>
            <a:pPr lvl="2"/>
            <a:r>
              <a:rPr lang="en-US" dirty="0">
                <a:solidFill>
                  <a:srgbClr val="002060"/>
                </a:solidFill>
              </a:rPr>
              <a:t>Frequency or severity </a:t>
            </a:r>
          </a:p>
          <a:p>
            <a:pPr lvl="1"/>
            <a:endParaRPr lang="en-US" b="1" u="sng" dirty="0">
              <a:solidFill>
                <a:srgbClr val="002060"/>
              </a:solidFill>
            </a:endParaRPr>
          </a:p>
          <a:p>
            <a:pPr lvl="1"/>
            <a:r>
              <a:rPr lang="en-US" b="1" u="sng" dirty="0">
                <a:solidFill>
                  <a:srgbClr val="002060"/>
                </a:solidFill>
              </a:rPr>
              <a:t>For WHERE?</a:t>
            </a:r>
            <a:r>
              <a:rPr lang="en-US" b="1" dirty="0">
                <a:solidFill>
                  <a:srgbClr val="002060"/>
                </a:solidFill>
              </a:rPr>
              <a:t> </a:t>
            </a:r>
            <a:r>
              <a:rPr lang="en-US" b="1" dirty="0"/>
              <a:t> </a:t>
            </a:r>
            <a:r>
              <a:rPr lang="en-US" dirty="0"/>
              <a:t>(Setting, Circumstance)</a:t>
            </a:r>
          </a:p>
          <a:p>
            <a:pPr lvl="2"/>
            <a:r>
              <a:rPr lang="en-US" dirty="0"/>
              <a:t>Post-anesthesia Care Unit </a:t>
            </a:r>
          </a:p>
          <a:p>
            <a:pPr lvl="2"/>
            <a:r>
              <a:rPr lang="en-US" dirty="0"/>
              <a:t>General Care Unit </a:t>
            </a:r>
          </a:p>
          <a:p>
            <a:pPr lvl="1"/>
            <a:endParaRPr lang="en-US" b="1" u="sng" dirty="0">
              <a:solidFill>
                <a:srgbClr val="002060"/>
              </a:solidFill>
            </a:endParaRPr>
          </a:p>
          <a:p>
            <a:pPr lvl="1"/>
            <a:r>
              <a:rPr lang="en-US" b="1" u="sng" dirty="0">
                <a:solidFill>
                  <a:srgbClr val="002060"/>
                </a:solidFill>
              </a:rPr>
              <a:t>For HOW?</a:t>
            </a:r>
            <a:r>
              <a:rPr lang="en-US" b="1" dirty="0">
                <a:solidFill>
                  <a:srgbClr val="002060"/>
                </a:solidFill>
              </a:rPr>
              <a:t>  </a:t>
            </a:r>
            <a:r>
              <a:rPr lang="en-US" dirty="0"/>
              <a:t>(Nature and Delivery of the Intervention)</a:t>
            </a:r>
          </a:p>
          <a:p>
            <a:pPr lvl="2"/>
            <a:r>
              <a:rPr lang="en-US" dirty="0"/>
              <a:t>Ginger, lavender, and peppermint essential oils</a:t>
            </a:r>
          </a:p>
          <a:p>
            <a:pPr lvl="2"/>
            <a:r>
              <a:rPr lang="en-US" dirty="0"/>
              <a:t>Inhalation method</a:t>
            </a:r>
          </a:p>
        </p:txBody>
      </p:sp>
    </p:spTree>
    <p:extLst>
      <p:ext uri="{BB962C8B-B14F-4D97-AF65-F5344CB8AC3E}">
        <p14:creationId xmlns:p14="http://schemas.microsoft.com/office/powerpoint/2010/main" val="28712490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D93BB-AADE-48E0-B8EA-91EE43E2EAD6}"/>
              </a:ext>
            </a:extLst>
          </p:cNvPr>
          <p:cNvSpPr>
            <a:spLocks noGrp="1"/>
          </p:cNvSpPr>
          <p:nvPr>
            <p:ph type="title"/>
          </p:nvPr>
        </p:nvSpPr>
        <p:spPr>
          <a:xfrm>
            <a:off x="838200" y="83429"/>
            <a:ext cx="10515600" cy="1325563"/>
          </a:xfrm>
        </p:spPr>
        <p:txBody>
          <a:bodyPr>
            <a:normAutofit/>
          </a:bodyPr>
          <a:lstStyle/>
          <a:p>
            <a:r>
              <a:rPr lang="en-US" sz="3600" b="1" dirty="0"/>
              <a:t>Is Aromatherapy Vs. Music Therapy Evidence-based? (Population, Setting, Condition, Outcome)</a:t>
            </a:r>
          </a:p>
        </p:txBody>
      </p:sp>
      <p:sp>
        <p:nvSpPr>
          <p:cNvPr id="3" name="Content Placeholder 2">
            <a:extLst>
              <a:ext uri="{FF2B5EF4-FFF2-40B4-BE49-F238E27FC236}">
                <a16:creationId xmlns:a16="http://schemas.microsoft.com/office/drawing/2014/main" id="{88878734-11A4-AFE0-88C0-6B4568D9D440}"/>
              </a:ext>
            </a:extLst>
          </p:cNvPr>
          <p:cNvSpPr>
            <a:spLocks noGrp="1"/>
          </p:cNvSpPr>
          <p:nvPr>
            <p:ph sz="half" idx="1"/>
          </p:nvPr>
        </p:nvSpPr>
        <p:spPr>
          <a:xfrm>
            <a:off x="188686" y="1341709"/>
            <a:ext cx="5831114" cy="4351338"/>
          </a:xfrm>
        </p:spPr>
        <p:txBody>
          <a:bodyPr>
            <a:noAutofit/>
          </a:bodyPr>
          <a:lstStyle/>
          <a:p>
            <a:r>
              <a:rPr lang="en-US" sz="2800" b="1" u="sng" dirty="0"/>
              <a:t>Aromatherapy</a:t>
            </a:r>
            <a:r>
              <a:rPr lang="en-US" sz="2800" b="1" dirty="0"/>
              <a:t> for </a:t>
            </a:r>
            <a:r>
              <a:rPr lang="en-US" sz="2800" b="1" u="sng" dirty="0"/>
              <a:t>Agitation </a:t>
            </a:r>
            <a:r>
              <a:rPr lang="en-US" sz="2800" b="1" dirty="0"/>
              <a:t>with </a:t>
            </a:r>
            <a:r>
              <a:rPr lang="en-US" sz="2800" b="1" u="sng" dirty="0"/>
              <a:t>Dementia</a:t>
            </a:r>
            <a:r>
              <a:rPr lang="en-US" sz="2800" b="1" dirty="0"/>
              <a:t> in </a:t>
            </a:r>
            <a:r>
              <a:rPr lang="en-US" sz="2800" b="1" u="sng" dirty="0"/>
              <a:t>Older Adults</a:t>
            </a:r>
            <a:r>
              <a:rPr lang="en-US" sz="2800" b="1" dirty="0"/>
              <a:t>: Not effective!</a:t>
            </a:r>
          </a:p>
          <a:p>
            <a:r>
              <a:rPr lang="en-US" sz="1800" dirty="0">
                <a:solidFill>
                  <a:srgbClr val="5F2886"/>
                </a:solidFill>
              </a:rPr>
              <a:t>Backhouse, T., et al. (2020). Strategies and interventions to reduce or manage refusals in personal care in dementia: A systematic review. </a:t>
            </a:r>
            <a:r>
              <a:rPr lang="en-US" sz="1800" i="1" dirty="0">
                <a:solidFill>
                  <a:srgbClr val="5F2886"/>
                </a:solidFill>
              </a:rPr>
              <a:t>International Journal of Nursing Studies, 109,</a:t>
            </a:r>
            <a:r>
              <a:rPr lang="en-US" sz="1800" dirty="0">
                <a:solidFill>
                  <a:srgbClr val="5F2886"/>
                </a:solidFill>
              </a:rPr>
              <a:t> 103640.</a:t>
            </a:r>
          </a:p>
          <a:p>
            <a:r>
              <a:rPr lang="en-US" sz="1800" b="0" i="0" dirty="0">
                <a:solidFill>
                  <a:srgbClr val="5F2886"/>
                </a:solidFill>
                <a:effectLst/>
                <a:highlight>
                  <a:srgbClr val="FFFFFF"/>
                </a:highlight>
              </a:rPr>
              <a:t>Livingston, G., et al. (2014). Non-pharmacological interventions for agitation in dementia: Systematic review of </a:t>
            </a:r>
            <a:r>
              <a:rPr lang="en-US" sz="1800" b="0" i="0" dirty="0" err="1">
                <a:solidFill>
                  <a:srgbClr val="5F2886"/>
                </a:solidFill>
                <a:effectLst/>
                <a:highlight>
                  <a:srgbClr val="FFFFFF"/>
                </a:highlight>
              </a:rPr>
              <a:t>randomised</a:t>
            </a:r>
            <a:r>
              <a:rPr lang="en-US" sz="1800" b="0" i="0" dirty="0">
                <a:solidFill>
                  <a:srgbClr val="5F2886"/>
                </a:solidFill>
                <a:effectLst/>
                <a:highlight>
                  <a:srgbClr val="FFFFFF"/>
                </a:highlight>
              </a:rPr>
              <a:t> controlled trials. </a:t>
            </a:r>
            <a:r>
              <a:rPr lang="en-US" sz="1800" b="0" i="1" dirty="0">
                <a:solidFill>
                  <a:srgbClr val="5F2886"/>
                </a:solidFill>
                <a:effectLst/>
                <a:highlight>
                  <a:srgbClr val="FFFFFF"/>
                </a:highlight>
              </a:rPr>
              <a:t>The British Journal of Psychiatry: The Journal of Mental Science</a:t>
            </a:r>
            <a:r>
              <a:rPr lang="en-US" sz="1800" b="0" i="0" dirty="0">
                <a:solidFill>
                  <a:srgbClr val="5F2886"/>
                </a:solidFill>
                <a:effectLst/>
                <a:highlight>
                  <a:srgbClr val="FFFFFF"/>
                </a:highlight>
              </a:rPr>
              <a:t>, </a:t>
            </a:r>
            <a:r>
              <a:rPr lang="en-US" sz="1800" b="0" i="1" dirty="0">
                <a:solidFill>
                  <a:srgbClr val="5F2886"/>
                </a:solidFill>
                <a:effectLst/>
                <a:highlight>
                  <a:srgbClr val="FFFFFF"/>
                </a:highlight>
              </a:rPr>
              <a:t>205</a:t>
            </a:r>
            <a:r>
              <a:rPr lang="en-US" sz="1800" b="0" i="0" dirty="0">
                <a:solidFill>
                  <a:srgbClr val="5F2886"/>
                </a:solidFill>
                <a:effectLst/>
                <a:highlight>
                  <a:srgbClr val="FFFFFF"/>
                </a:highlight>
              </a:rPr>
              <a:t>(6), 436–442.</a:t>
            </a:r>
          </a:p>
          <a:p>
            <a:r>
              <a:rPr lang="en-US" sz="1800" dirty="0" err="1">
                <a:solidFill>
                  <a:srgbClr val="5F2886"/>
                </a:solidFill>
                <a:highlight>
                  <a:srgbClr val="FFFFFF"/>
                </a:highlight>
              </a:rPr>
              <a:t>Millán-Calenti</a:t>
            </a:r>
            <a:r>
              <a:rPr lang="en-US" sz="1800" dirty="0">
                <a:solidFill>
                  <a:srgbClr val="5F2886"/>
                </a:solidFill>
                <a:highlight>
                  <a:srgbClr val="FFFFFF"/>
                </a:highlight>
              </a:rPr>
              <a:t>, J. C., et al. (2016). Optimal nonpharmacological management of agitation in Alzheimer's disease: Challenges and solutions. </a:t>
            </a:r>
            <a:r>
              <a:rPr lang="en-US" sz="1800" i="1" dirty="0">
                <a:solidFill>
                  <a:srgbClr val="5F2886"/>
                </a:solidFill>
                <a:highlight>
                  <a:srgbClr val="FFFFFF"/>
                </a:highlight>
              </a:rPr>
              <a:t>Clinical Interventions in Aging, 11, </a:t>
            </a:r>
            <a:r>
              <a:rPr lang="en-US" sz="1800" dirty="0">
                <a:solidFill>
                  <a:srgbClr val="5F2886"/>
                </a:solidFill>
                <a:highlight>
                  <a:srgbClr val="FFFFFF"/>
                </a:highlight>
              </a:rPr>
              <a:t>175–184. </a:t>
            </a:r>
          </a:p>
          <a:p>
            <a:r>
              <a:rPr lang="en-US" sz="1800" b="1" dirty="0">
                <a:solidFill>
                  <a:srgbClr val="5F2886"/>
                </a:solidFill>
                <a:highlight>
                  <a:srgbClr val="FFFFFF"/>
                </a:highlight>
              </a:rPr>
              <a:t>***Systematic Review: Not superior to placebo</a:t>
            </a:r>
          </a:p>
          <a:p>
            <a:endParaRPr lang="en-US" dirty="0"/>
          </a:p>
        </p:txBody>
      </p:sp>
      <p:sp>
        <p:nvSpPr>
          <p:cNvPr id="4" name="Content Placeholder 3">
            <a:extLst>
              <a:ext uri="{FF2B5EF4-FFF2-40B4-BE49-F238E27FC236}">
                <a16:creationId xmlns:a16="http://schemas.microsoft.com/office/drawing/2014/main" id="{D4BDC6B3-02F1-2F38-587A-A3A102B6C246}"/>
              </a:ext>
            </a:extLst>
          </p:cNvPr>
          <p:cNvSpPr>
            <a:spLocks noGrp="1"/>
          </p:cNvSpPr>
          <p:nvPr>
            <p:ph sz="half" idx="2"/>
          </p:nvPr>
        </p:nvSpPr>
        <p:spPr>
          <a:xfrm>
            <a:off x="6172199" y="1341709"/>
            <a:ext cx="5642429" cy="4841378"/>
          </a:xfrm>
        </p:spPr>
        <p:txBody>
          <a:bodyPr>
            <a:noAutofit/>
          </a:bodyPr>
          <a:lstStyle/>
          <a:p>
            <a:r>
              <a:rPr lang="en-US" sz="2800" b="1" u="sng" dirty="0"/>
              <a:t>Music Therapy </a:t>
            </a:r>
            <a:r>
              <a:rPr lang="en-US" sz="2800" b="1" dirty="0"/>
              <a:t>for </a:t>
            </a:r>
            <a:r>
              <a:rPr lang="en-US" sz="2800" b="1" u="sng" dirty="0"/>
              <a:t>Agitation</a:t>
            </a:r>
            <a:r>
              <a:rPr lang="en-US" sz="2800" b="1" dirty="0"/>
              <a:t> in </a:t>
            </a:r>
            <a:r>
              <a:rPr lang="en-US" sz="2800" b="1" u="sng" dirty="0"/>
              <a:t>Adults</a:t>
            </a:r>
            <a:r>
              <a:rPr lang="en-US" sz="2800" b="1" dirty="0"/>
              <a:t>: Is effective! </a:t>
            </a:r>
          </a:p>
          <a:p>
            <a:endParaRPr lang="en-US" sz="1600" b="0" i="0" dirty="0">
              <a:solidFill>
                <a:srgbClr val="5F2886"/>
              </a:solidFill>
              <a:effectLst/>
              <a:highlight>
                <a:srgbClr val="FFFFFF"/>
              </a:highlight>
            </a:endParaRPr>
          </a:p>
          <a:p>
            <a:r>
              <a:rPr lang="en-US" sz="1800" b="0" i="0" dirty="0" err="1">
                <a:solidFill>
                  <a:srgbClr val="5F2886"/>
                </a:solidFill>
                <a:effectLst/>
                <a:highlight>
                  <a:srgbClr val="FFFFFF"/>
                </a:highlight>
              </a:rPr>
              <a:t>Sisti</a:t>
            </a:r>
            <a:r>
              <a:rPr lang="en-US" sz="1800" b="0" i="0" dirty="0">
                <a:solidFill>
                  <a:srgbClr val="5F2886"/>
                </a:solidFill>
                <a:effectLst/>
                <a:highlight>
                  <a:srgbClr val="FFFFFF"/>
                </a:highlight>
              </a:rPr>
              <a:t>, A., et al. (2024). Using structured observations to evaluate the effects of a </a:t>
            </a:r>
            <a:r>
              <a:rPr lang="en-US" sz="1800" b="1" i="0" u="sng" dirty="0">
                <a:solidFill>
                  <a:srgbClr val="5F2886"/>
                </a:solidFill>
                <a:effectLst/>
                <a:highlight>
                  <a:srgbClr val="FFFFFF"/>
                </a:highlight>
              </a:rPr>
              <a:t>personalized music </a:t>
            </a:r>
            <a:r>
              <a:rPr lang="en-US" sz="1800" b="0" i="0" dirty="0">
                <a:solidFill>
                  <a:srgbClr val="5F2886"/>
                </a:solidFill>
                <a:effectLst/>
                <a:highlight>
                  <a:srgbClr val="FFFFFF"/>
                </a:highlight>
              </a:rPr>
              <a:t>intervention on </a:t>
            </a:r>
            <a:r>
              <a:rPr lang="en-US" sz="1800" b="1" i="0" u="sng" dirty="0">
                <a:solidFill>
                  <a:srgbClr val="5F2886"/>
                </a:solidFill>
                <a:effectLst/>
                <a:highlight>
                  <a:srgbClr val="FFFFFF"/>
                </a:highlight>
              </a:rPr>
              <a:t>agitated behaviors and mood </a:t>
            </a:r>
            <a:r>
              <a:rPr lang="en-US" sz="1800" b="0" i="0" dirty="0">
                <a:solidFill>
                  <a:srgbClr val="5F2886"/>
                </a:solidFill>
                <a:effectLst/>
                <a:highlight>
                  <a:srgbClr val="FFFFFF"/>
                </a:highlight>
              </a:rPr>
              <a:t>in nursing </a:t>
            </a:r>
            <a:r>
              <a:rPr lang="en-US" sz="1800" b="1" i="0" u="sng" dirty="0">
                <a:solidFill>
                  <a:srgbClr val="5F2886"/>
                </a:solidFill>
                <a:effectLst/>
                <a:highlight>
                  <a:srgbClr val="FFFFFF"/>
                </a:highlight>
              </a:rPr>
              <a:t>home residents with dementia</a:t>
            </a:r>
            <a:r>
              <a:rPr lang="en-US" sz="1800" b="0" i="0" dirty="0">
                <a:solidFill>
                  <a:srgbClr val="5F2886"/>
                </a:solidFill>
                <a:effectLst/>
                <a:highlight>
                  <a:srgbClr val="FFFFFF"/>
                </a:highlight>
              </a:rPr>
              <a:t>: Results from an embedded, pragmatic randomized controlled trial. </a:t>
            </a:r>
            <a:r>
              <a:rPr lang="en-US" sz="1800" b="0" i="1" dirty="0">
                <a:solidFill>
                  <a:srgbClr val="5F2886"/>
                </a:solidFill>
                <a:effectLst/>
                <a:highlight>
                  <a:srgbClr val="FFFFFF"/>
                </a:highlight>
              </a:rPr>
              <a:t>The American Journal of Geriatric Psychiatry, 32</a:t>
            </a:r>
            <a:r>
              <a:rPr lang="en-US" sz="1800" b="0" i="0" dirty="0">
                <a:solidFill>
                  <a:srgbClr val="5F2886"/>
                </a:solidFill>
                <a:effectLst/>
                <a:highlight>
                  <a:srgbClr val="FFFFFF"/>
                </a:highlight>
              </a:rPr>
              <a:t>(3), 300–311.</a:t>
            </a:r>
          </a:p>
          <a:p>
            <a:r>
              <a:rPr lang="en-US" sz="1800" b="0" i="0" dirty="0" err="1">
                <a:solidFill>
                  <a:srgbClr val="5F2886"/>
                </a:solidFill>
                <a:effectLst/>
                <a:highlight>
                  <a:srgbClr val="FFFFFF"/>
                </a:highlight>
              </a:rPr>
              <a:t>Bleibel</a:t>
            </a:r>
            <a:r>
              <a:rPr lang="en-US" sz="1800" b="0" i="0" dirty="0">
                <a:solidFill>
                  <a:srgbClr val="5F2886"/>
                </a:solidFill>
                <a:effectLst/>
                <a:highlight>
                  <a:srgbClr val="FFFFFF"/>
                </a:highlight>
              </a:rPr>
              <a:t>, M., et al. (2023). The effect of </a:t>
            </a:r>
            <a:r>
              <a:rPr lang="en-US" sz="1800" b="1" i="0" u="sng" dirty="0">
                <a:solidFill>
                  <a:srgbClr val="5F2886"/>
                </a:solidFill>
                <a:effectLst/>
                <a:highlight>
                  <a:srgbClr val="FFFFFF"/>
                </a:highlight>
              </a:rPr>
              <a:t>music therapy </a:t>
            </a:r>
            <a:r>
              <a:rPr lang="en-US" sz="1800" b="0" i="0" dirty="0">
                <a:solidFill>
                  <a:srgbClr val="5F2886"/>
                </a:solidFill>
                <a:effectLst/>
                <a:highlight>
                  <a:srgbClr val="FFFFFF"/>
                </a:highlight>
              </a:rPr>
              <a:t>on </a:t>
            </a:r>
            <a:r>
              <a:rPr lang="en-US" sz="1800" b="1" i="0" u="sng" dirty="0">
                <a:solidFill>
                  <a:srgbClr val="5F2886"/>
                </a:solidFill>
                <a:effectLst/>
                <a:highlight>
                  <a:srgbClr val="FFFFFF"/>
                </a:highlight>
              </a:rPr>
              <a:t>cognitive functi</a:t>
            </a:r>
            <a:r>
              <a:rPr lang="en-US" sz="1800" b="0" i="0" dirty="0">
                <a:solidFill>
                  <a:srgbClr val="5F2886"/>
                </a:solidFill>
                <a:effectLst/>
                <a:highlight>
                  <a:srgbClr val="FFFFFF"/>
                </a:highlight>
              </a:rPr>
              <a:t>ons in patients with </a:t>
            </a:r>
            <a:r>
              <a:rPr lang="en-US" sz="1800" b="1" i="0" u="sng" dirty="0">
                <a:solidFill>
                  <a:srgbClr val="5F2886"/>
                </a:solidFill>
                <a:effectLst/>
                <a:highlight>
                  <a:srgbClr val="FFFFFF"/>
                </a:highlight>
              </a:rPr>
              <a:t>Alzheimer's disease</a:t>
            </a:r>
            <a:r>
              <a:rPr lang="en-US" sz="1800" b="0" i="0" dirty="0">
                <a:solidFill>
                  <a:srgbClr val="5F2886"/>
                </a:solidFill>
                <a:effectLst/>
                <a:highlight>
                  <a:srgbClr val="FFFFFF"/>
                </a:highlight>
              </a:rPr>
              <a:t>: A systematic review of randomized controlled trials. </a:t>
            </a:r>
            <a:r>
              <a:rPr lang="en-US" sz="1800" b="0" i="1" dirty="0">
                <a:solidFill>
                  <a:srgbClr val="5F2886"/>
                </a:solidFill>
                <a:effectLst/>
                <a:highlight>
                  <a:srgbClr val="FFFFFF"/>
                </a:highlight>
              </a:rPr>
              <a:t>Alzheimer’s Research &amp; Therapy</a:t>
            </a:r>
            <a:r>
              <a:rPr lang="en-US" sz="1800" b="0" i="0" dirty="0">
                <a:solidFill>
                  <a:srgbClr val="5F2886"/>
                </a:solidFill>
                <a:effectLst/>
                <a:highlight>
                  <a:srgbClr val="FFFFFF"/>
                </a:highlight>
              </a:rPr>
              <a:t>, </a:t>
            </a:r>
            <a:r>
              <a:rPr lang="en-US" sz="1800" b="0" i="1" dirty="0">
                <a:solidFill>
                  <a:srgbClr val="5F2886"/>
                </a:solidFill>
                <a:effectLst/>
                <a:highlight>
                  <a:srgbClr val="FFFFFF"/>
                </a:highlight>
              </a:rPr>
              <a:t>15</a:t>
            </a:r>
            <a:r>
              <a:rPr lang="en-US" sz="1800" b="0" i="0" dirty="0">
                <a:solidFill>
                  <a:srgbClr val="5F2886"/>
                </a:solidFill>
                <a:effectLst/>
                <a:highlight>
                  <a:srgbClr val="FFFFFF"/>
                </a:highlight>
              </a:rPr>
              <a:t>(1), 65. ***</a:t>
            </a:r>
            <a:r>
              <a:rPr lang="en-US" sz="1800" b="1" i="0" dirty="0">
                <a:solidFill>
                  <a:srgbClr val="5F2886"/>
                </a:solidFill>
                <a:effectLst/>
                <a:highlight>
                  <a:srgbClr val="FFFFFF"/>
                </a:highlight>
              </a:rPr>
              <a:t>Greater effect was shown when patients are involved in the music making when using active music  intervention. </a:t>
            </a:r>
            <a:endParaRPr lang="en-US" sz="1800" b="1" dirty="0">
              <a:solidFill>
                <a:srgbClr val="5F2886"/>
              </a:solidFill>
            </a:endParaRPr>
          </a:p>
        </p:txBody>
      </p:sp>
      <p:sp>
        <p:nvSpPr>
          <p:cNvPr id="5" name="Slide Number Placeholder 4">
            <a:extLst>
              <a:ext uri="{FF2B5EF4-FFF2-40B4-BE49-F238E27FC236}">
                <a16:creationId xmlns:a16="http://schemas.microsoft.com/office/drawing/2014/main" id="{44B2C943-B138-0B87-1981-DF1E611A8582}"/>
              </a:ext>
            </a:extLst>
          </p:cNvPr>
          <p:cNvSpPr>
            <a:spLocks noGrp="1"/>
          </p:cNvSpPr>
          <p:nvPr>
            <p:ph type="sldNum" sz="quarter" idx="12"/>
          </p:nvPr>
        </p:nvSpPr>
        <p:spPr/>
        <p:txBody>
          <a:bodyPr/>
          <a:lstStyle/>
          <a:p>
            <a:fld id="{1DD94B5B-D30F-4545-8249-7FFD9D2FA383}" type="slidenum">
              <a:rPr lang="en-US" smtClean="0"/>
              <a:t>17</a:t>
            </a:fld>
            <a:endParaRPr lang="en-US"/>
          </a:p>
        </p:txBody>
      </p:sp>
    </p:spTree>
    <p:extLst>
      <p:ext uri="{BB962C8B-B14F-4D97-AF65-F5344CB8AC3E}">
        <p14:creationId xmlns:p14="http://schemas.microsoft.com/office/powerpoint/2010/main" val="19206990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74098-789E-4243-A5EF-60155C109EAF}"/>
              </a:ext>
            </a:extLst>
          </p:cNvPr>
          <p:cNvSpPr>
            <a:spLocks noGrp="1"/>
          </p:cNvSpPr>
          <p:nvPr>
            <p:ph type="title"/>
          </p:nvPr>
        </p:nvSpPr>
        <p:spPr>
          <a:xfrm>
            <a:off x="263145" y="78864"/>
            <a:ext cx="3983540" cy="615553"/>
          </a:xfrm>
        </p:spPr>
        <p:txBody>
          <a:bodyPr>
            <a:noAutofit/>
          </a:bodyPr>
          <a:lstStyle/>
          <a:p>
            <a:r>
              <a:rPr lang="en-US" sz="2400" b="1" dirty="0"/>
              <a:t>Let’s walk through an example research article </a:t>
            </a:r>
          </a:p>
        </p:txBody>
      </p:sp>
      <p:pic>
        <p:nvPicPr>
          <p:cNvPr id="4" name="Picture 3">
            <a:extLst>
              <a:ext uri="{FF2B5EF4-FFF2-40B4-BE49-F238E27FC236}">
                <a16:creationId xmlns:a16="http://schemas.microsoft.com/office/drawing/2014/main" id="{A9BDFEC8-7D0C-41FD-B010-73866D0B6A77}"/>
              </a:ext>
            </a:extLst>
          </p:cNvPr>
          <p:cNvPicPr>
            <a:picLocks noChangeAspect="1"/>
          </p:cNvPicPr>
          <p:nvPr/>
        </p:nvPicPr>
        <p:blipFill>
          <a:blip r:embed="rId3"/>
          <a:stretch>
            <a:fillRect/>
          </a:stretch>
        </p:blipFill>
        <p:spPr>
          <a:xfrm>
            <a:off x="4434034" y="523307"/>
            <a:ext cx="7641309" cy="5504012"/>
          </a:xfrm>
          <a:prstGeom prst="rect">
            <a:avLst/>
          </a:prstGeom>
        </p:spPr>
      </p:pic>
    </p:spTree>
    <p:extLst>
      <p:ext uri="{BB962C8B-B14F-4D97-AF65-F5344CB8AC3E}">
        <p14:creationId xmlns:p14="http://schemas.microsoft.com/office/powerpoint/2010/main" val="3939353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A8F89B00-B8EC-4982-BFF0-7CAC1FEEC94F}"/>
              </a:ext>
            </a:extLst>
          </p:cNvPr>
          <p:cNvSpPr>
            <a:spLocks noGrp="1" noChangeArrowheads="1"/>
          </p:cNvSpPr>
          <p:nvPr>
            <p:ph type="title"/>
          </p:nvPr>
        </p:nvSpPr>
        <p:spPr>
          <a:xfrm>
            <a:off x="640080" y="211015"/>
            <a:ext cx="10927080" cy="647700"/>
          </a:xfrm>
        </p:spPr>
        <p:txBody>
          <a:bodyPr>
            <a:noAutofit/>
          </a:bodyPr>
          <a:lstStyle/>
          <a:p>
            <a:pPr eaLnBrk="1" hangingPunct="1"/>
            <a:r>
              <a:rPr lang="en-US" altLang="en-US" sz="3200" b="1" dirty="0">
                <a:solidFill>
                  <a:schemeClr val="tx1"/>
                </a:solidFill>
              </a:rPr>
              <a:t>Cohen’s Effect Sizes for the Magnitude </a:t>
            </a:r>
            <a:br>
              <a:rPr lang="en-US" altLang="en-US" sz="3200" b="1" dirty="0">
                <a:solidFill>
                  <a:schemeClr val="tx1"/>
                </a:solidFill>
              </a:rPr>
            </a:br>
            <a:r>
              <a:rPr lang="en-US" altLang="en-US" sz="3200" b="1" dirty="0">
                <a:solidFill>
                  <a:schemeClr val="tx1"/>
                </a:solidFill>
              </a:rPr>
              <a:t>of the Treatment Effect </a:t>
            </a:r>
          </a:p>
        </p:txBody>
      </p:sp>
      <p:sp>
        <p:nvSpPr>
          <p:cNvPr id="37891" name="Rectangle 3">
            <a:extLst>
              <a:ext uri="{FF2B5EF4-FFF2-40B4-BE49-F238E27FC236}">
                <a16:creationId xmlns:a16="http://schemas.microsoft.com/office/drawing/2014/main" id="{25A99475-AF12-40C6-BFA4-FD6B523EF961}"/>
              </a:ext>
            </a:extLst>
          </p:cNvPr>
          <p:cNvSpPr>
            <a:spLocks noGrp="1" noChangeArrowheads="1"/>
          </p:cNvSpPr>
          <p:nvPr>
            <p:ph type="body" idx="1"/>
          </p:nvPr>
        </p:nvSpPr>
        <p:spPr>
          <a:xfrm>
            <a:off x="640080" y="1134207"/>
            <a:ext cx="6432882" cy="3809371"/>
          </a:xfrm>
        </p:spPr>
        <p:txBody>
          <a:bodyPr>
            <a:noAutofit/>
          </a:bodyPr>
          <a:lstStyle/>
          <a:p>
            <a:pPr eaLnBrk="1" hangingPunct="1">
              <a:buFont typeface="Arial" panose="020B0604020202020204" pitchFamily="34" charset="0"/>
              <a:buChar char="•"/>
            </a:pPr>
            <a:r>
              <a:rPr lang="en-US" altLang="en-US" sz="2400" dirty="0"/>
              <a:t>The Effect Size (ES) of intervention measures how good the intervention is</a:t>
            </a:r>
          </a:p>
          <a:p>
            <a:pPr lvl="1"/>
            <a:r>
              <a:rPr lang="en-US" altLang="en-US" sz="2000" dirty="0"/>
              <a:t>The bigger the ES, the better the intervention</a:t>
            </a:r>
          </a:p>
          <a:p>
            <a:r>
              <a:rPr lang="en-US" altLang="en-US" sz="2400" dirty="0"/>
              <a:t>ESs are used to determine sample sizes</a:t>
            </a:r>
          </a:p>
          <a:p>
            <a:pPr lvl="1"/>
            <a:r>
              <a:rPr lang="en-US" altLang="en-US" sz="2000" dirty="0"/>
              <a:t>The bigger the ES, fewer participants are needed in a study</a:t>
            </a:r>
          </a:p>
          <a:p>
            <a:pPr lvl="1"/>
            <a:r>
              <a:rPr lang="en-US" altLang="en-US" sz="2000" dirty="0"/>
              <a:t>The smaller the ES, more participants are needed in a study</a:t>
            </a:r>
          </a:p>
          <a:p>
            <a:r>
              <a:rPr lang="en-US" altLang="en-US" sz="2400" b="1" dirty="0">
                <a:solidFill>
                  <a:srgbClr val="941114"/>
                </a:solidFill>
              </a:rPr>
              <a:t>THINK: The better the intervention, the more likely you will be able to see a treatment difference  </a:t>
            </a:r>
          </a:p>
          <a:p>
            <a:r>
              <a:rPr lang="en-US" altLang="en-US" sz="2400" dirty="0"/>
              <a:t>ESs are typically estimated as: </a:t>
            </a:r>
          </a:p>
          <a:p>
            <a:pPr lvl="1"/>
            <a:r>
              <a:rPr lang="en-US" altLang="en-US" sz="2000" dirty="0"/>
              <a:t>Small          = .2</a:t>
            </a:r>
          </a:p>
          <a:p>
            <a:pPr lvl="1"/>
            <a:r>
              <a:rPr lang="en-US" altLang="en-US" sz="2000" dirty="0"/>
              <a:t>Medium     = .5</a:t>
            </a:r>
          </a:p>
          <a:p>
            <a:pPr lvl="1"/>
            <a:r>
              <a:rPr lang="en-US" altLang="en-US" sz="2000" dirty="0"/>
              <a:t>Large          = .8</a:t>
            </a:r>
          </a:p>
        </p:txBody>
      </p:sp>
      <p:pic>
        <p:nvPicPr>
          <p:cNvPr id="4" name="Picture 3">
            <a:extLst>
              <a:ext uri="{FF2B5EF4-FFF2-40B4-BE49-F238E27FC236}">
                <a16:creationId xmlns:a16="http://schemas.microsoft.com/office/drawing/2014/main" id="{89174F14-A526-4061-813B-6771668E8507}"/>
              </a:ext>
            </a:extLst>
          </p:cNvPr>
          <p:cNvPicPr>
            <a:picLocks noChangeAspect="1"/>
          </p:cNvPicPr>
          <p:nvPr/>
        </p:nvPicPr>
        <p:blipFill>
          <a:blip r:embed="rId3"/>
          <a:stretch>
            <a:fillRect/>
          </a:stretch>
        </p:blipFill>
        <p:spPr>
          <a:xfrm>
            <a:off x="6805246" y="3429000"/>
            <a:ext cx="5460237" cy="2765704"/>
          </a:xfrm>
          <a:prstGeom prst="rect">
            <a:avLst/>
          </a:prstGeom>
        </p:spPr>
      </p:pic>
      <p:sp>
        <p:nvSpPr>
          <p:cNvPr id="2" name="Speech Bubble: Oval 1">
            <a:extLst>
              <a:ext uri="{FF2B5EF4-FFF2-40B4-BE49-F238E27FC236}">
                <a16:creationId xmlns:a16="http://schemas.microsoft.com/office/drawing/2014/main" id="{EED00DEE-84A5-4FBC-AFA7-E29288515941}"/>
              </a:ext>
            </a:extLst>
          </p:cNvPr>
          <p:cNvSpPr/>
          <p:nvPr/>
        </p:nvSpPr>
        <p:spPr>
          <a:xfrm>
            <a:off x="7719861" y="663296"/>
            <a:ext cx="3200400" cy="1523175"/>
          </a:xfrm>
          <a:prstGeom prst="wedgeEllipseCallout">
            <a:avLst>
              <a:gd name="adj1" fmla="val -11218"/>
              <a:gd name="adj2" fmla="val 26049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Here is the power analysis in our study.</a:t>
            </a:r>
          </a:p>
          <a:p>
            <a:pPr algn="ctr"/>
            <a:r>
              <a:rPr lang="en-US" b="1" dirty="0"/>
              <a:t>What size is this?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660312" y="116658"/>
            <a:ext cx="11074576" cy="1128669"/>
          </a:xfrm>
        </p:spPr>
        <p:txBody>
          <a:bodyPr>
            <a:noAutofit/>
          </a:bodyPr>
          <a:lstStyle/>
          <a:p>
            <a:r>
              <a:rPr lang="en-US" sz="2400" b="1" dirty="0"/>
              <a:t>Example from a Study of a drug for Opioid-induced Constipation (Single-Dose Study): </a:t>
            </a:r>
            <a:br>
              <a:rPr lang="en-US" sz="2400" b="1" dirty="0"/>
            </a:br>
            <a:r>
              <a:rPr lang="en-US" sz="2400" b="1" dirty="0"/>
              <a:t>62% Responded to RELISTOR Within 4 Hours* </a:t>
            </a:r>
            <a:br>
              <a:rPr lang="en-US" sz="2400" b="1" dirty="0"/>
            </a:br>
            <a:endParaRPr lang="en-US" sz="2400" b="1" dirty="0"/>
          </a:p>
        </p:txBody>
      </p:sp>
      <p:sp>
        <p:nvSpPr>
          <p:cNvPr id="40964" name="Text Placeholder 49"/>
          <p:cNvSpPr>
            <a:spLocks noGrp="1"/>
          </p:cNvSpPr>
          <p:nvPr>
            <p:ph type="body" sz="quarter" idx="11"/>
          </p:nvPr>
        </p:nvSpPr>
        <p:spPr>
          <a:xfrm>
            <a:off x="660312" y="5858899"/>
            <a:ext cx="8128000" cy="761460"/>
          </a:xfrm>
        </p:spPr>
        <p:txBody>
          <a:bodyPr/>
          <a:lstStyle/>
          <a:p>
            <a:pPr>
              <a:spcBef>
                <a:spcPts val="0"/>
              </a:spcBef>
            </a:pPr>
            <a:r>
              <a:rPr lang="en-US" dirty="0"/>
              <a:t>*A BM that did not require rescue laxative or disimpaction. </a:t>
            </a:r>
          </a:p>
          <a:p>
            <a:pPr marL="53975" indent="-53975">
              <a:spcBef>
                <a:spcPts val="0"/>
              </a:spcBef>
            </a:pPr>
            <a:r>
              <a:rPr lang="en-US" baseline="30000" dirty="0"/>
              <a:t>†</a:t>
            </a:r>
            <a:r>
              <a:rPr lang="en-US" dirty="0"/>
              <a:t>Baseline laxatives were used by 96% of patients. Baseline characteristics were well balanced among the treatment groups.</a:t>
            </a:r>
          </a:p>
          <a:p>
            <a:r>
              <a:rPr lang="en-US" dirty="0"/>
              <a:t>Slatkin N, et al. </a:t>
            </a:r>
            <a:r>
              <a:rPr lang="en-US" i="1" dirty="0"/>
              <a:t>J Support Oncol</a:t>
            </a:r>
            <a:r>
              <a:rPr lang="en-US" dirty="0"/>
              <a:t>. 2009;7(1):39-46.</a:t>
            </a:r>
          </a:p>
        </p:txBody>
      </p:sp>
      <p:sp>
        <p:nvSpPr>
          <p:cNvPr id="10" name="TextBox 9"/>
          <p:cNvSpPr txBox="1"/>
          <p:nvPr/>
        </p:nvSpPr>
        <p:spPr>
          <a:xfrm>
            <a:off x="3014697" y="5075899"/>
            <a:ext cx="6009879" cy="523220"/>
          </a:xfrm>
          <a:prstGeom prst="rect">
            <a:avLst/>
          </a:prstGeom>
          <a:noFill/>
          <a:ln w="28575">
            <a:solidFill>
              <a:schemeClr val="tx2"/>
            </a:solidFill>
            <a:prstDash val="dash"/>
          </a:ln>
        </p:spPr>
        <p:txBody>
          <a:bodyPr wrap="square" rtlCol="0">
            <a:spAutoFit/>
          </a:bodyPr>
          <a:lstStyle/>
          <a:p>
            <a:r>
              <a:rPr lang="en-US" b="1" dirty="0">
                <a:solidFill>
                  <a:prstClr val="black"/>
                </a:solidFill>
                <a:latin typeface="Arial"/>
                <a:cs typeface="Arial"/>
              </a:rPr>
              <a:t>~</a:t>
            </a:r>
            <a:r>
              <a:rPr lang="en-US" b="1" dirty="0">
                <a:solidFill>
                  <a:prstClr val="black"/>
                </a:solidFill>
              </a:rPr>
              <a:t>50% of patients who responded under 4 hours reported a BM* within 30 minutes of the first RELISTOR subcutaneous injection</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9514" y="1245327"/>
            <a:ext cx="7500244" cy="37139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Speech Bubble: Oval 5">
            <a:extLst>
              <a:ext uri="{FF2B5EF4-FFF2-40B4-BE49-F238E27FC236}">
                <a16:creationId xmlns:a16="http://schemas.microsoft.com/office/drawing/2014/main" id="{E5070675-E635-40AC-AFBD-A8C214DAE1E6}"/>
              </a:ext>
            </a:extLst>
          </p:cNvPr>
          <p:cNvSpPr/>
          <p:nvPr/>
        </p:nvSpPr>
        <p:spPr>
          <a:xfrm>
            <a:off x="9706707" y="1846385"/>
            <a:ext cx="2028182" cy="1465501"/>
          </a:xfrm>
          <a:prstGeom prst="wedgeEllipseCallout">
            <a:avLst>
              <a:gd name="adj1" fmla="val -71233"/>
              <a:gd name="adj2" fmla="val 17476"/>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Look at how big the difference is between groups</a:t>
            </a:r>
          </a:p>
        </p:txBody>
      </p:sp>
      <p:sp>
        <p:nvSpPr>
          <p:cNvPr id="2" name="TextBox 1">
            <a:extLst>
              <a:ext uri="{FF2B5EF4-FFF2-40B4-BE49-F238E27FC236}">
                <a16:creationId xmlns:a16="http://schemas.microsoft.com/office/drawing/2014/main" id="{53C26CEF-FAB6-4C44-80A4-931A9D973BCB}"/>
              </a:ext>
            </a:extLst>
          </p:cNvPr>
          <p:cNvSpPr txBox="1"/>
          <p:nvPr/>
        </p:nvSpPr>
        <p:spPr>
          <a:xfrm>
            <a:off x="9448601" y="4312910"/>
            <a:ext cx="2607444" cy="1200329"/>
          </a:xfrm>
          <a:prstGeom prst="rect">
            <a:avLst/>
          </a:prstGeom>
          <a:noFill/>
        </p:spPr>
        <p:txBody>
          <a:bodyPr wrap="square" rtlCol="0">
            <a:spAutoFit/>
          </a:bodyPr>
          <a:lstStyle/>
          <a:p>
            <a:r>
              <a:rPr lang="en-US" sz="2400" dirty="0">
                <a:solidFill>
                  <a:srgbClr val="C00000"/>
                </a:solidFill>
                <a:latin typeface="Arial" panose="020B0604020202020204" pitchFamily="34" charset="0"/>
                <a:cs typeface="Arial" panose="020B0604020202020204" pitchFamily="34" charset="0"/>
              </a:rPr>
              <a:t>Would you say this is a small of large ES?</a:t>
            </a:r>
          </a:p>
        </p:txBody>
      </p:sp>
      <p:sp>
        <p:nvSpPr>
          <p:cNvPr id="8" name="Speech Bubble: Oval 7">
            <a:extLst>
              <a:ext uri="{FF2B5EF4-FFF2-40B4-BE49-F238E27FC236}">
                <a16:creationId xmlns:a16="http://schemas.microsoft.com/office/drawing/2014/main" id="{83B6C877-D716-46EE-B8DE-A5BA560ED380}"/>
              </a:ext>
            </a:extLst>
          </p:cNvPr>
          <p:cNvSpPr/>
          <p:nvPr/>
        </p:nvSpPr>
        <p:spPr>
          <a:xfrm>
            <a:off x="162448" y="2046368"/>
            <a:ext cx="2028182" cy="1465501"/>
          </a:xfrm>
          <a:prstGeom prst="wedgeEllipseCallout">
            <a:avLst>
              <a:gd name="adj1" fmla="val 219093"/>
              <a:gd name="adj2" fmla="val -90858"/>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Look at small the sample sizes for the groups. </a:t>
            </a:r>
          </a:p>
        </p:txBody>
      </p:sp>
    </p:spTree>
    <p:extLst>
      <p:ext uri="{BB962C8B-B14F-4D97-AF65-F5344CB8AC3E}">
        <p14:creationId xmlns:p14="http://schemas.microsoft.com/office/powerpoint/2010/main" val="166542255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DC56629-E95A-EE22-5023-347186012333}"/>
              </a:ext>
            </a:extLst>
          </p:cNvPr>
          <p:cNvPicPr>
            <a:picLocks noChangeAspect="1"/>
          </p:cNvPicPr>
          <p:nvPr/>
        </p:nvPicPr>
        <p:blipFill>
          <a:blip r:embed="rId2"/>
          <a:stretch>
            <a:fillRect/>
          </a:stretch>
        </p:blipFill>
        <p:spPr>
          <a:xfrm>
            <a:off x="1178930" y="234496"/>
            <a:ext cx="9463421" cy="6148161"/>
          </a:xfrm>
          <a:prstGeom prst="rect">
            <a:avLst/>
          </a:prstGeom>
        </p:spPr>
      </p:pic>
      <p:pic>
        <p:nvPicPr>
          <p:cNvPr id="5" name="Picture 4">
            <a:extLst>
              <a:ext uri="{FF2B5EF4-FFF2-40B4-BE49-F238E27FC236}">
                <a16:creationId xmlns:a16="http://schemas.microsoft.com/office/drawing/2014/main" id="{77C0CC38-E4C5-0363-F858-21FB75E7A100}"/>
              </a:ext>
            </a:extLst>
          </p:cNvPr>
          <p:cNvPicPr>
            <a:picLocks noChangeAspect="1"/>
          </p:cNvPicPr>
          <p:nvPr/>
        </p:nvPicPr>
        <p:blipFill>
          <a:blip r:embed="rId3"/>
          <a:stretch>
            <a:fillRect/>
          </a:stretch>
        </p:blipFill>
        <p:spPr>
          <a:xfrm>
            <a:off x="268514" y="2655839"/>
            <a:ext cx="11654972" cy="3967665"/>
          </a:xfrm>
          <a:prstGeom prst="rect">
            <a:avLst/>
          </a:prstGeom>
        </p:spPr>
      </p:pic>
    </p:spTree>
    <p:extLst>
      <p:ext uri="{BB962C8B-B14F-4D97-AF65-F5344CB8AC3E}">
        <p14:creationId xmlns:p14="http://schemas.microsoft.com/office/powerpoint/2010/main" val="37600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CA5B19A-DD51-64BA-7CF1-9A1B48BD18EB}"/>
              </a:ext>
            </a:extLst>
          </p:cNvPr>
          <p:cNvPicPr>
            <a:picLocks noChangeAspect="1"/>
          </p:cNvPicPr>
          <p:nvPr/>
        </p:nvPicPr>
        <p:blipFill>
          <a:blip r:embed="rId2"/>
          <a:stretch>
            <a:fillRect/>
          </a:stretch>
        </p:blipFill>
        <p:spPr>
          <a:xfrm>
            <a:off x="-42279" y="406399"/>
            <a:ext cx="6863994" cy="4826975"/>
          </a:xfrm>
          <a:prstGeom prst="rect">
            <a:avLst/>
          </a:prstGeom>
        </p:spPr>
      </p:pic>
      <p:pic>
        <p:nvPicPr>
          <p:cNvPr id="5" name="Picture 4">
            <a:extLst>
              <a:ext uri="{FF2B5EF4-FFF2-40B4-BE49-F238E27FC236}">
                <a16:creationId xmlns:a16="http://schemas.microsoft.com/office/drawing/2014/main" id="{95E394EF-E7EE-E6D9-E880-4FB2B89FED09}"/>
              </a:ext>
            </a:extLst>
          </p:cNvPr>
          <p:cNvPicPr>
            <a:picLocks noChangeAspect="1"/>
          </p:cNvPicPr>
          <p:nvPr/>
        </p:nvPicPr>
        <p:blipFill>
          <a:blip r:embed="rId3"/>
          <a:stretch>
            <a:fillRect/>
          </a:stretch>
        </p:blipFill>
        <p:spPr>
          <a:xfrm>
            <a:off x="6262284" y="2438400"/>
            <a:ext cx="5929715" cy="3842212"/>
          </a:xfrm>
          <a:prstGeom prst="rect">
            <a:avLst/>
          </a:prstGeom>
        </p:spPr>
      </p:pic>
    </p:spTree>
    <p:extLst>
      <p:ext uri="{BB962C8B-B14F-4D97-AF65-F5344CB8AC3E}">
        <p14:creationId xmlns:p14="http://schemas.microsoft.com/office/powerpoint/2010/main" val="42061214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43BD464-3909-2363-E55E-AB7AC66D0FAC}"/>
              </a:ext>
            </a:extLst>
          </p:cNvPr>
          <p:cNvPicPr>
            <a:picLocks noChangeAspect="1"/>
          </p:cNvPicPr>
          <p:nvPr/>
        </p:nvPicPr>
        <p:blipFill>
          <a:blip r:embed="rId2"/>
          <a:stretch>
            <a:fillRect/>
          </a:stretch>
        </p:blipFill>
        <p:spPr>
          <a:xfrm>
            <a:off x="1983560" y="261258"/>
            <a:ext cx="8224879" cy="3375444"/>
          </a:xfrm>
          <a:prstGeom prst="rect">
            <a:avLst/>
          </a:prstGeom>
        </p:spPr>
      </p:pic>
      <p:pic>
        <p:nvPicPr>
          <p:cNvPr id="6" name="Picture 5">
            <a:extLst>
              <a:ext uri="{FF2B5EF4-FFF2-40B4-BE49-F238E27FC236}">
                <a16:creationId xmlns:a16="http://schemas.microsoft.com/office/drawing/2014/main" id="{3EDF05AB-C50C-107E-F372-5450D436440C}"/>
              </a:ext>
            </a:extLst>
          </p:cNvPr>
          <p:cNvPicPr>
            <a:picLocks noChangeAspect="1"/>
          </p:cNvPicPr>
          <p:nvPr/>
        </p:nvPicPr>
        <p:blipFill>
          <a:blip r:embed="rId3"/>
          <a:stretch>
            <a:fillRect/>
          </a:stretch>
        </p:blipFill>
        <p:spPr>
          <a:xfrm>
            <a:off x="341523" y="4252686"/>
            <a:ext cx="11508953" cy="1300086"/>
          </a:xfrm>
          <a:prstGeom prst="rect">
            <a:avLst/>
          </a:prstGeom>
        </p:spPr>
      </p:pic>
    </p:spTree>
    <p:extLst>
      <p:ext uri="{BB962C8B-B14F-4D97-AF65-F5344CB8AC3E}">
        <p14:creationId xmlns:p14="http://schemas.microsoft.com/office/powerpoint/2010/main" val="42610777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9A522-74B8-AA96-59C1-AA971E0F1D65}"/>
              </a:ext>
            </a:extLst>
          </p:cNvPr>
          <p:cNvSpPr>
            <a:spLocks noGrp="1"/>
          </p:cNvSpPr>
          <p:nvPr>
            <p:ph type="title"/>
          </p:nvPr>
        </p:nvSpPr>
        <p:spPr/>
        <p:txBody>
          <a:bodyPr/>
          <a:lstStyle/>
          <a:p>
            <a:r>
              <a:rPr lang="en-US" b="1" dirty="0">
                <a:solidFill>
                  <a:srgbClr val="941114"/>
                </a:solidFill>
              </a:rPr>
              <a:t>How Good is an Intervention?</a:t>
            </a:r>
          </a:p>
        </p:txBody>
      </p:sp>
      <p:sp>
        <p:nvSpPr>
          <p:cNvPr id="3" name="Content Placeholder 2">
            <a:extLst>
              <a:ext uri="{FF2B5EF4-FFF2-40B4-BE49-F238E27FC236}">
                <a16:creationId xmlns:a16="http://schemas.microsoft.com/office/drawing/2014/main" id="{4647127D-AA57-7E34-7D73-EACA277B1028}"/>
              </a:ext>
            </a:extLst>
          </p:cNvPr>
          <p:cNvSpPr>
            <a:spLocks noGrp="1"/>
          </p:cNvSpPr>
          <p:nvPr>
            <p:ph idx="1"/>
          </p:nvPr>
        </p:nvSpPr>
        <p:spPr>
          <a:xfrm>
            <a:off x="838200" y="3062514"/>
            <a:ext cx="10515600" cy="1161144"/>
          </a:xfrm>
        </p:spPr>
        <p:txBody>
          <a:bodyPr>
            <a:noAutofit/>
          </a:bodyPr>
          <a:lstStyle/>
          <a:p>
            <a:r>
              <a:rPr lang="en-US" sz="4400" dirty="0"/>
              <a:t>What do you do when you go to give a medication/intervention, and the patient asks – Is this going to work?   </a:t>
            </a:r>
          </a:p>
        </p:txBody>
      </p:sp>
    </p:spTree>
    <p:extLst>
      <p:ext uri="{BB962C8B-B14F-4D97-AF65-F5344CB8AC3E}">
        <p14:creationId xmlns:p14="http://schemas.microsoft.com/office/powerpoint/2010/main" val="42646238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p:cNvPicPr>
            <a:picLocks noChangeAspect="1" noChangeArrowheads="1"/>
          </p:cNvPicPr>
          <p:nvPr/>
        </p:nvPicPr>
        <p:blipFill>
          <a:blip r:embed="rId2" cstate="print"/>
          <a:srcRect/>
          <a:stretch>
            <a:fillRect/>
          </a:stretch>
        </p:blipFill>
        <p:spPr bwMode="auto">
          <a:xfrm>
            <a:off x="722953" y="-261257"/>
            <a:ext cx="10419087" cy="6749691"/>
          </a:xfrm>
          <a:prstGeom prst="rect">
            <a:avLst/>
          </a:prstGeom>
          <a:noFill/>
          <a:ln w="12700">
            <a:noFill/>
            <a:miter lim="800000"/>
            <a:headEnd/>
            <a:tailEnd/>
          </a:ln>
        </p:spPr>
      </p:pic>
    </p:spTree>
    <p:extLst>
      <p:ext uri="{BB962C8B-B14F-4D97-AF65-F5344CB8AC3E}">
        <p14:creationId xmlns:p14="http://schemas.microsoft.com/office/powerpoint/2010/main" val="32448007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itle 1">
            <a:extLst>
              <a:ext uri="{FF2B5EF4-FFF2-40B4-BE49-F238E27FC236}">
                <a16:creationId xmlns:a16="http://schemas.microsoft.com/office/drawing/2014/main" id="{2DCE344E-DC2F-42D9-B5D1-9BA8A2869DA6}"/>
              </a:ext>
            </a:extLst>
          </p:cNvPr>
          <p:cNvSpPr>
            <a:spLocks noGrp="1" noChangeArrowheads="1"/>
          </p:cNvSpPr>
          <p:nvPr>
            <p:ph type="title"/>
          </p:nvPr>
        </p:nvSpPr>
        <p:spPr>
          <a:xfrm>
            <a:off x="664465" y="212725"/>
            <a:ext cx="8342313" cy="461665"/>
          </a:xfrm>
        </p:spPr>
        <p:txBody>
          <a:bodyPr>
            <a:normAutofit fontScale="90000"/>
          </a:bodyPr>
          <a:lstStyle/>
          <a:p>
            <a:r>
              <a:rPr lang="en-US" altLang="en-US" b="1" dirty="0">
                <a:solidFill>
                  <a:schemeClr val="tx2"/>
                </a:solidFill>
              </a:rPr>
              <a:t>Kaplan-Maier Curves for Probability</a:t>
            </a:r>
          </a:p>
        </p:txBody>
      </p:sp>
      <p:pic>
        <p:nvPicPr>
          <p:cNvPr id="104451" name="Picture 2">
            <a:extLst>
              <a:ext uri="{FF2B5EF4-FFF2-40B4-BE49-F238E27FC236}">
                <a16:creationId xmlns:a16="http://schemas.microsoft.com/office/drawing/2014/main" id="{101D8002-E621-4588-8AFC-B2C6E1322C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5689" y="902493"/>
            <a:ext cx="7851775" cy="505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63866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6A1AE6-2D43-5D75-B600-35D9B04654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59759E-B230-6A99-C32D-4FE3FC64E86E}"/>
              </a:ext>
            </a:extLst>
          </p:cNvPr>
          <p:cNvSpPr>
            <a:spLocks noGrp="1"/>
          </p:cNvSpPr>
          <p:nvPr>
            <p:ph type="title"/>
          </p:nvPr>
        </p:nvSpPr>
        <p:spPr/>
        <p:txBody>
          <a:bodyPr/>
          <a:lstStyle/>
          <a:p>
            <a:r>
              <a:rPr lang="en-US" b="1" dirty="0">
                <a:solidFill>
                  <a:srgbClr val="941114"/>
                </a:solidFill>
              </a:rPr>
              <a:t>How Do We know How Good an Intervention Is? </a:t>
            </a:r>
          </a:p>
        </p:txBody>
      </p:sp>
      <p:sp>
        <p:nvSpPr>
          <p:cNvPr id="3" name="Content Placeholder 2">
            <a:extLst>
              <a:ext uri="{FF2B5EF4-FFF2-40B4-BE49-F238E27FC236}">
                <a16:creationId xmlns:a16="http://schemas.microsoft.com/office/drawing/2014/main" id="{4D4236EF-C9A4-4BA5-BA84-7E144DB242C2}"/>
              </a:ext>
            </a:extLst>
          </p:cNvPr>
          <p:cNvSpPr>
            <a:spLocks noGrp="1"/>
          </p:cNvSpPr>
          <p:nvPr>
            <p:ph idx="1"/>
          </p:nvPr>
        </p:nvSpPr>
        <p:spPr/>
        <p:txBody>
          <a:bodyPr>
            <a:normAutofit/>
          </a:bodyPr>
          <a:lstStyle/>
          <a:p>
            <a:r>
              <a:rPr lang="en-US" sz="3200" dirty="0"/>
              <a:t>Strength of the Evidence</a:t>
            </a:r>
          </a:p>
          <a:p>
            <a:endParaRPr lang="en-US" sz="3200" dirty="0"/>
          </a:p>
          <a:p>
            <a:r>
              <a:rPr lang="en-US" sz="3200" dirty="0"/>
              <a:t>Effect Size  ES)</a:t>
            </a:r>
          </a:p>
          <a:p>
            <a:endParaRPr lang="en-US" sz="3200" dirty="0"/>
          </a:p>
          <a:p>
            <a:r>
              <a:rPr lang="en-US" sz="3200" b="1" dirty="0">
                <a:solidFill>
                  <a:srgbClr val="002060"/>
                </a:solidFill>
              </a:rPr>
              <a:t>Numbers Needed to Treat (NNT)</a:t>
            </a:r>
          </a:p>
          <a:p>
            <a:endParaRPr lang="en-US" sz="3200" dirty="0"/>
          </a:p>
          <a:p>
            <a:r>
              <a:rPr lang="en-US" sz="3200" dirty="0"/>
              <a:t>Numbers Needed to Harm (NNH)</a:t>
            </a:r>
          </a:p>
        </p:txBody>
      </p:sp>
    </p:spTree>
    <p:extLst>
      <p:ext uri="{BB962C8B-B14F-4D97-AF65-F5344CB8AC3E}">
        <p14:creationId xmlns:p14="http://schemas.microsoft.com/office/powerpoint/2010/main" val="25406268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BC279F-C0C4-7BBE-51A6-D0FB5D9073BD}"/>
            </a:ext>
          </a:extLst>
        </p:cNvPr>
        <p:cNvGrpSpPr/>
        <p:nvPr/>
      </p:nvGrpSpPr>
      <p:grpSpPr>
        <a:xfrm>
          <a:off x="0" y="0"/>
          <a:ext cx="0" cy="0"/>
          <a:chOff x="0" y="0"/>
          <a:chExt cx="0" cy="0"/>
        </a:xfrm>
      </p:grpSpPr>
      <p:sp>
        <p:nvSpPr>
          <p:cNvPr id="43010" name="Rectangle 2">
            <a:extLst>
              <a:ext uri="{FF2B5EF4-FFF2-40B4-BE49-F238E27FC236}">
                <a16:creationId xmlns:a16="http://schemas.microsoft.com/office/drawing/2014/main" id="{C67BDD5F-C00B-671E-9FF8-C14A278E5645}"/>
              </a:ext>
            </a:extLst>
          </p:cNvPr>
          <p:cNvSpPr>
            <a:spLocks noGrp="1" noChangeArrowheads="1"/>
          </p:cNvSpPr>
          <p:nvPr>
            <p:ph type="title"/>
          </p:nvPr>
        </p:nvSpPr>
        <p:spPr>
          <a:xfrm>
            <a:off x="838200" y="132897"/>
            <a:ext cx="10515600" cy="1325563"/>
          </a:xfrm>
        </p:spPr>
        <p:txBody>
          <a:bodyPr/>
          <a:lstStyle/>
          <a:p>
            <a:r>
              <a:rPr lang="en-US" altLang="en-US" b="1" dirty="0"/>
              <a:t>Number Needed to Treat (NNT)</a:t>
            </a:r>
          </a:p>
        </p:txBody>
      </p:sp>
      <p:sp>
        <p:nvSpPr>
          <p:cNvPr id="43011" name="Rectangle 3">
            <a:extLst>
              <a:ext uri="{FF2B5EF4-FFF2-40B4-BE49-F238E27FC236}">
                <a16:creationId xmlns:a16="http://schemas.microsoft.com/office/drawing/2014/main" id="{A4B27633-6269-47BE-9944-43E43126ED81}"/>
              </a:ext>
            </a:extLst>
          </p:cNvPr>
          <p:cNvSpPr>
            <a:spLocks noGrp="1" noChangeArrowheads="1"/>
          </p:cNvSpPr>
          <p:nvPr>
            <p:ph type="body" idx="1"/>
          </p:nvPr>
        </p:nvSpPr>
        <p:spPr>
          <a:xfrm>
            <a:off x="838200" y="1690688"/>
            <a:ext cx="10961914" cy="4797198"/>
          </a:xfrm>
        </p:spPr>
        <p:txBody>
          <a:bodyPr>
            <a:noAutofit/>
          </a:bodyPr>
          <a:lstStyle/>
          <a:p>
            <a:r>
              <a:rPr lang="en-US" altLang="en-US" sz="3200" dirty="0"/>
              <a:t>Estimate of how many people you would need to receive the intervention to obtain a positive or desirable outcome</a:t>
            </a:r>
          </a:p>
          <a:p>
            <a:endParaRPr lang="en-US" altLang="en-US" sz="3200" dirty="0"/>
          </a:p>
          <a:p>
            <a:r>
              <a:rPr lang="en-US" sz="3200" b="0" i="0" dirty="0">
                <a:solidFill>
                  <a:srgbClr val="001D35"/>
                </a:solidFill>
                <a:effectLst/>
                <a:latin typeface="Google Sans"/>
              </a:rPr>
              <a:t>Google AI Definition: "Numbers needed to treat" (NNT) refers to the average number of patients that need to be treated with a specific intervention (like a medication) to prevent one additional negative outcome compared to a control group, </a:t>
            </a:r>
            <a:r>
              <a:rPr lang="en-US" sz="3200" b="1" i="0" u="sng" dirty="0">
                <a:solidFill>
                  <a:srgbClr val="001D35"/>
                </a:solidFill>
                <a:effectLst/>
                <a:latin typeface="Google Sans"/>
              </a:rPr>
              <a:t>essentially measuring how effective a treatment is in a clinical trial; a lower NNT indicates a more effective treatment</a:t>
            </a:r>
            <a:r>
              <a:rPr lang="en-US" sz="3200" b="1" i="0" dirty="0">
                <a:solidFill>
                  <a:srgbClr val="001D35"/>
                </a:solidFill>
                <a:effectLst/>
                <a:latin typeface="Google Sans"/>
              </a:rPr>
              <a:t>.” </a:t>
            </a:r>
            <a:endParaRPr lang="en-US" altLang="en-US" sz="3200" b="1" dirty="0"/>
          </a:p>
        </p:txBody>
      </p:sp>
    </p:spTree>
    <p:extLst>
      <p:ext uri="{BB962C8B-B14F-4D97-AF65-F5344CB8AC3E}">
        <p14:creationId xmlns:p14="http://schemas.microsoft.com/office/powerpoint/2010/main" val="28570810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3" name="Picture 7">
            <a:extLst>
              <a:ext uri="{FF2B5EF4-FFF2-40B4-BE49-F238E27FC236}">
                <a16:creationId xmlns:a16="http://schemas.microsoft.com/office/drawing/2014/main" id="{F4DBB2F8-842F-48F5-BB63-494E1E4724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2914" y="1542144"/>
            <a:ext cx="5319086" cy="3341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4" name="Picture 8">
            <a:extLst>
              <a:ext uri="{FF2B5EF4-FFF2-40B4-BE49-F238E27FC236}">
                <a16:creationId xmlns:a16="http://schemas.microsoft.com/office/drawing/2014/main" id="{ADD489E4-5054-45D6-BD2A-8CE74636041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9314" y="381001"/>
            <a:ext cx="6310086" cy="6458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45C2000C-85BC-4617-8D84-59D43D60045C}"/>
              </a:ext>
            </a:extLst>
          </p:cNvPr>
          <p:cNvSpPr>
            <a:spLocks noGrp="1" noChangeArrowheads="1"/>
          </p:cNvSpPr>
          <p:nvPr>
            <p:ph type="title"/>
          </p:nvPr>
        </p:nvSpPr>
        <p:spPr>
          <a:xfrm>
            <a:off x="2133600" y="304800"/>
            <a:ext cx="3657600" cy="1524000"/>
          </a:xfrm>
        </p:spPr>
        <p:txBody>
          <a:bodyPr/>
          <a:lstStyle/>
          <a:p>
            <a:pPr algn="ctr"/>
            <a:r>
              <a:rPr lang="en-US" altLang="en-US" b="1" dirty="0"/>
              <a:t>Implications for Practice</a:t>
            </a:r>
          </a:p>
        </p:txBody>
      </p:sp>
      <p:sp>
        <p:nvSpPr>
          <p:cNvPr id="45059" name="Rectangle 12">
            <a:extLst>
              <a:ext uri="{FF2B5EF4-FFF2-40B4-BE49-F238E27FC236}">
                <a16:creationId xmlns:a16="http://schemas.microsoft.com/office/drawing/2014/main" id="{7D15928D-B130-45D2-8208-DC20E21F4656}"/>
              </a:ext>
            </a:extLst>
          </p:cNvPr>
          <p:cNvSpPr>
            <a:spLocks noGrp="1" noChangeArrowheads="1"/>
          </p:cNvSpPr>
          <p:nvPr>
            <p:ph idx="1"/>
          </p:nvPr>
        </p:nvSpPr>
        <p:spPr>
          <a:xfrm>
            <a:off x="537029" y="2057400"/>
            <a:ext cx="5711371" cy="3962400"/>
          </a:xfrm>
        </p:spPr>
        <p:txBody>
          <a:bodyPr>
            <a:normAutofit/>
          </a:bodyPr>
          <a:lstStyle/>
          <a:p>
            <a:pPr>
              <a:lnSpc>
                <a:spcPct val="80000"/>
              </a:lnSpc>
              <a:spcAft>
                <a:spcPts val="600"/>
              </a:spcAft>
              <a:buNone/>
            </a:pPr>
            <a:r>
              <a:rPr lang="en-US" altLang="en-US" sz="3200" dirty="0"/>
              <a:t>Numbers Needed to Treat (NNT)</a:t>
            </a:r>
          </a:p>
          <a:p>
            <a:pPr>
              <a:lnSpc>
                <a:spcPct val="80000"/>
              </a:lnSpc>
            </a:pPr>
            <a:r>
              <a:rPr lang="en-US" altLang="en-US" sz="3200" dirty="0"/>
              <a:t>2 Minutes</a:t>
            </a:r>
          </a:p>
          <a:p>
            <a:pPr>
              <a:lnSpc>
                <a:spcPct val="80000"/>
              </a:lnSpc>
              <a:buFont typeface="Wingdings" panose="05000000000000000000" pitchFamily="2" charset="2"/>
              <a:buNone/>
            </a:pPr>
            <a:r>
              <a:rPr lang="en-US" altLang="en-US" sz="3200" dirty="0"/>
              <a:t>	NNT = 1/(0.61-0.31) = </a:t>
            </a:r>
            <a:r>
              <a:rPr lang="en-US" altLang="en-US" sz="3200" b="1" u="sng" dirty="0"/>
              <a:t>3.40</a:t>
            </a:r>
          </a:p>
          <a:p>
            <a:pPr>
              <a:lnSpc>
                <a:spcPct val="80000"/>
              </a:lnSpc>
            </a:pPr>
            <a:r>
              <a:rPr lang="en-US" altLang="en-US" sz="3200" dirty="0"/>
              <a:t>9 Minutes: </a:t>
            </a:r>
          </a:p>
          <a:p>
            <a:pPr>
              <a:lnSpc>
                <a:spcPct val="80000"/>
              </a:lnSpc>
              <a:buFont typeface="Wingdings" panose="05000000000000000000" pitchFamily="2" charset="2"/>
              <a:buNone/>
            </a:pPr>
            <a:r>
              <a:rPr lang="en-US" altLang="en-US" sz="3200" dirty="0"/>
              <a:t>	NNT = 1/(0.84-0.33) = </a:t>
            </a:r>
            <a:r>
              <a:rPr lang="en-US" altLang="en-US" sz="3200" b="1" u="sng" dirty="0"/>
              <a:t>1.96</a:t>
            </a:r>
          </a:p>
          <a:p>
            <a:pPr>
              <a:lnSpc>
                <a:spcPct val="80000"/>
              </a:lnSpc>
              <a:buFont typeface="Wingdings" panose="05000000000000000000" pitchFamily="2" charset="2"/>
              <a:buNone/>
            </a:pPr>
            <a:endParaRPr lang="en-US" altLang="en-US" sz="3200" dirty="0"/>
          </a:p>
          <a:p>
            <a:endParaRPr lang="en-US" altLang="en-US" sz="3200" dirty="0"/>
          </a:p>
        </p:txBody>
      </p:sp>
      <p:pic>
        <p:nvPicPr>
          <p:cNvPr id="6148" name="Picture 10" descr="baby-shot">
            <a:extLst>
              <a:ext uri="{FF2B5EF4-FFF2-40B4-BE49-F238E27FC236}">
                <a16:creationId xmlns:a16="http://schemas.microsoft.com/office/drawing/2014/main" id="{C5FD62B9-E7AE-47B6-A352-158059F843E1}"/>
              </a:ext>
            </a:extLst>
          </p:cNvPr>
          <p:cNvPicPr>
            <a:picLocks noChangeAspect="1" noChangeArrowheads="1"/>
          </p:cNvPicPr>
          <p:nvPr/>
        </p:nvPicPr>
        <p:blipFill>
          <a:blip r:embed="rId3"/>
          <a:srcRect/>
          <a:stretch>
            <a:fillRect/>
          </a:stretch>
        </p:blipFill>
        <p:spPr bwMode="auto">
          <a:xfrm>
            <a:off x="7505928" y="90713"/>
            <a:ext cx="4439329" cy="6504607"/>
          </a:xfrm>
          <a:prstGeom prst="rect">
            <a:avLst/>
          </a:prstGeom>
          <a:noFill/>
          <a:ln w="9525">
            <a:solidFill>
              <a:srgbClr val="663300"/>
            </a:solidFill>
            <a:miter lim="800000"/>
            <a:headEnd/>
            <a:tailEnd/>
          </a:ln>
          <a:effectLst>
            <a:outerShdw blurRad="292100" dist="139700" dir="2700000" algn="tl" rotWithShape="0">
              <a:srgbClr val="663300">
                <a:alpha val="65000"/>
              </a:srgbClr>
            </a:outerShdw>
          </a:effectLst>
        </p:spPr>
      </p:pic>
      <p:sp>
        <p:nvSpPr>
          <p:cNvPr id="45061" name="Text Box 11">
            <a:extLst>
              <a:ext uri="{FF2B5EF4-FFF2-40B4-BE49-F238E27FC236}">
                <a16:creationId xmlns:a16="http://schemas.microsoft.com/office/drawing/2014/main" id="{2F5D7AB2-CE93-474B-8426-B6B5BC34D2FA}"/>
              </a:ext>
            </a:extLst>
          </p:cNvPr>
          <p:cNvSpPr txBox="1">
            <a:spLocks noChangeArrowheads="1"/>
          </p:cNvSpPr>
          <p:nvPr/>
        </p:nvSpPr>
        <p:spPr bwMode="auto">
          <a:xfrm>
            <a:off x="537029" y="5421814"/>
            <a:ext cx="621574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a:spcBef>
                <a:spcPct val="20000"/>
              </a:spcBef>
              <a:buClr>
                <a:schemeClr val="accent1"/>
              </a:buClr>
              <a:buSzPct val="85000"/>
              <a:buFont typeface="Wingdings" panose="05000000000000000000" pitchFamily="2" charset="2"/>
              <a:buChar char="o"/>
              <a:defRPr sz="2800">
                <a:solidFill>
                  <a:schemeClr val="tx2"/>
                </a:solidFill>
                <a:latin typeface="Arial" panose="020B0604020202020204" pitchFamily="34" charset="0"/>
              </a:defRPr>
            </a:lvl1pPr>
            <a:lvl2pPr marL="742950" indent="-285750">
              <a:spcBef>
                <a:spcPct val="20000"/>
              </a:spcBef>
              <a:buClr>
                <a:schemeClr val="accent1"/>
              </a:buClr>
              <a:buSzPct val="70000"/>
              <a:buFont typeface="Wingdings" panose="05000000000000000000" pitchFamily="2" charset="2"/>
              <a:buChar char="n"/>
              <a:defRPr sz="2500">
                <a:solidFill>
                  <a:schemeClr val="tx2"/>
                </a:solidFill>
                <a:latin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p"/>
              <a:defRPr sz="2200">
                <a:solidFill>
                  <a:schemeClr val="tx2"/>
                </a:solidFill>
                <a:latin typeface="Arial" panose="020B0604020202020204" pitchFamily="34" charset="0"/>
              </a:defRPr>
            </a:lvl3pPr>
            <a:lvl4pPr marL="1600200" indent="-228600">
              <a:spcBef>
                <a:spcPct val="20000"/>
              </a:spcBef>
              <a:buClr>
                <a:schemeClr val="accent1"/>
              </a:buClr>
              <a:buSzPct val="70000"/>
              <a:buFont typeface="Wingdings" panose="05000000000000000000" pitchFamily="2" charset="2"/>
              <a:buChar char="n"/>
              <a:defRPr sz="2000">
                <a:solidFill>
                  <a:schemeClr val="tx2"/>
                </a:solidFill>
                <a:latin typeface="Arial" panose="020B0604020202020204" pitchFamily="34" charset="0"/>
              </a:defRPr>
            </a:lvl4pPr>
            <a:lvl5pPr marL="2057400" indent="-228600">
              <a:spcBef>
                <a:spcPct val="20000"/>
              </a:spcBef>
              <a:buClr>
                <a:schemeClr val="accent1"/>
              </a:buClr>
              <a:buSzPct val="70000"/>
              <a:buFont typeface="Wingdings" panose="05000000000000000000" pitchFamily="2" charset="2"/>
              <a:buChar char="o"/>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lr>
                <a:schemeClr val="accent1"/>
              </a:buClr>
              <a:buSzPct val="70000"/>
              <a:buFont typeface="Wingdings" panose="05000000000000000000" pitchFamily="2" charset="2"/>
              <a:buChar char="o"/>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lr>
                <a:schemeClr val="accent1"/>
              </a:buClr>
              <a:buSzPct val="70000"/>
              <a:buFont typeface="Wingdings" panose="05000000000000000000" pitchFamily="2" charset="2"/>
              <a:buChar char="o"/>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lr>
                <a:schemeClr val="accent1"/>
              </a:buClr>
              <a:buSzPct val="70000"/>
              <a:buFont typeface="Wingdings" panose="05000000000000000000" pitchFamily="2" charset="2"/>
              <a:buChar char="o"/>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lr>
                <a:schemeClr val="accent1"/>
              </a:buClr>
              <a:buSzPct val="70000"/>
              <a:buFont typeface="Wingdings" panose="05000000000000000000" pitchFamily="2" charset="2"/>
              <a:buChar char="o"/>
              <a:defRPr sz="2000">
                <a:solidFill>
                  <a:schemeClr val="tx2"/>
                </a:solidFill>
                <a:latin typeface="Arial" panose="020B0604020202020204" pitchFamily="34" charset="0"/>
              </a:defRPr>
            </a:lvl9pPr>
          </a:lstStyle>
          <a:p>
            <a:pPr>
              <a:spcBef>
                <a:spcPct val="50000"/>
              </a:spcBef>
              <a:buClrTx/>
              <a:buSzTx/>
              <a:buFontTx/>
              <a:buNone/>
            </a:pPr>
            <a:r>
              <a:rPr lang="en-US" altLang="en-US" sz="1800" dirty="0">
                <a:solidFill>
                  <a:schemeClr val="accent1"/>
                </a:solidFill>
              </a:rPr>
              <a:t>The Commonwealth Master of Public Health Program. </a:t>
            </a:r>
            <a:r>
              <a:rPr lang="en-US" altLang="en-US" sz="1800" dirty="0">
                <a:solidFill>
                  <a:schemeClr val="accent1"/>
                </a:solidFill>
                <a:hlinkClick r:id="rId4">
                  <a:extLst>
                    <a:ext uri="{A12FA001-AC4F-418D-AE19-62706E023703}">
                      <ahyp:hlinkClr xmlns:ahyp="http://schemas.microsoft.com/office/drawing/2018/hyperlinkcolor" val="tx"/>
                    </a:ext>
                  </a:extLst>
                </a:hlinkClick>
              </a:rPr>
              <a:t>http://www.commonwealthmph.org/forms.html</a:t>
            </a:r>
            <a:r>
              <a:rPr lang="en-US" altLang="en-US" sz="1800" dirty="0">
                <a:solidFill>
                  <a:schemeClr val="accent1"/>
                </a:solidFill>
              </a:rPr>
              <a:t>. February 21, 2005</a:t>
            </a: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BD265D-7B2E-72E1-10D2-9904B3D65B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96D937-1176-0461-AF21-129C349DCF18}"/>
              </a:ext>
            </a:extLst>
          </p:cNvPr>
          <p:cNvSpPr>
            <a:spLocks noGrp="1"/>
          </p:cNvSpPr>
          <p:nvPr>
            <p:ph type="title"/>
          </p:nvPr>
        </p:nvSpPr>
        <p:spPr/>
        <p:txBody>
          <a:bodyPr/>
          <a:lstStyle/>
          <a:p>
            <a:r>
              <a:rPr lang="en-US" b="1" dirty="0">
                <a:solidFill>
                  <a:srgbClr val="941114"/>
                </a:solidFill>
              </a:rPr>
              <a:t>How Do We know How Good an Intervention Is? </a:t>
            </a:r>
          </a:p>
        </p:txBody>
      </p:sp>
      <p:sp>
        <p:nvSpPr>
          <p:cNvPr id="3" name="Content Placeholder 2">
            <a:extLst>
              <a:ext uri="{FF2B5EF4-FFF2-40B4-BE49-F238E27FC236}">
                <a16:creationId xmlns:a16="http://schemas.microsoft.com/office/drawing/2014/main" id="{2E7A6AD6-4583-0C17-E77C-82184D7A0B00}"/>
              </a:ext>
            </a:extLst>
          </p:cNvPr>
          <p:cNvSpPr>
            <a:spLocks noGrp="1"/>
          </p:cNvSpPr>
          <p:nvPr>
            <p:ph idx="1"/>
          </p:nvPr>
        </p:nvSpPr>
        <p:spPr/>
        <p:txBody>
          <a:bodyPr>
            <a:normAutofit/>
          </a:bodyPr>
          <a:lstStyle/>
          <a:p>
            <a:r>
              <a:rPr lang="en-US" sz="3200" dirty="0"/>
              <a:t>Strength of the Evidence</a:t>
            </a:r>
          </a:p>
          <a:p>
            <a:endParaRPr lang="en-US" sz="3200" dirty="0"/>
          </a:p>
          <a:p>
            <a:r>
              <a:rPr lang="en-US" sz="3200" dirty="0"/>
              <a:t>Effect Size (ES)</a:t>
            </a:r>
          </a:p>
          <a:p>
            <a:endParaRPr lang="en-US" sz="3200" dirty="0"/>
          </a:p>
          <a:p>
            <a:r>
              <a:rPr lang="en-US" sz="3200" dirty="0"/>
              <a:t>Numbers Needed to Treat (NNT)</a:t>
            </a:r>
          </a:p>
          <a:p>
            <a:endParaRPr lang="en-US" sz="3200" dirty="0"/>
          </a:p>
          <a:p>
            <a:r>
              <a:rPr lang="en-US" sz="3200" b="1" dirty="0">
                <a:solidFill>
                  <a:srgbClr val="002060"/>
                </a:solidFill>
              </a:rPr>
              <a:t>Numbers Needed to Harm (NNH)</a:t>
            </a:r>
          </a:p>
        </p:txBody>
      </p:sp>
    </p:spTree>
    <p:extLst>
      <p:ext uri="{BB962C8B-B14F-4D97-AF65-F5344CB8AC3E}">
        <p14:creationId xmlns:p14="http://schemas.microsoft.com/office/powerpoint/2010/main" val="24927666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337C4B-2175-A871-4D0F-4475B242DE90}"/>
            </a:ext>
          </a:extLst>
        </p:cNvPr>
        <p:cNvGrpSpPr/>
        <p:nvPr/>
      </p:nvGrpSpPr>
      <p:grpSpPr>
        <a:xfrm>
          <a:off x="0" y="0"/>
          <a:ext cx="0" cy="0"/>
          <a:chOff x="0" y="0"/>
          <a:chExt cx="0" cy="0"/>
        </a:xfrm>
      </p:grpSpPr>
      <p:sp>
        <p:nvSpPr>
          <p:cNvPr id="43010" name="Rectangle 2">
            <a:extLst>
              <a:ext uri="{FF2B5EF4-FFF2-40B4-BE49-F238E27FC236}">
                <a16:creationId xmlns:a16="http://schemas.microsoft.com/office/drawing/2014/main" id="{5326AC3A-9527-1512-EFA5-6F38721C3374}"/>
              </a:ext>
            </a:extLst>
          </p:cNvPr>
          <p:cNvSpPr>
            <a:spLocks noGrp="1" noChangeArrowheads="1"/>
          </p:cNvSpPr>
          <p:nvPr>
            <p:ph type="title"/>
          </p:nvPr>
        </p:nvSpPr>
        <p:spPr/>
        <p:txBody>
          <a:bodyPr>
            <a:normAutofit/>
          </a:bodyPr>
          <a:lstStyle/>
          <a:p>
            <a:r>
              <a:rPr lang="en-US" altLang="en-US" sz="5400" b="1" dirty="0">
                <a:solidFill>
                  <a:srgbClr val="941114"/>
                </a:solidFill>
              </a:rPr>
              <a:t>Number Needed to Harm (NNH)</a:t>
            </a:r>
          </a:p>
        </p:txBody>
      </p:sp>
      <p:sp>
        <p:nvSpPr>
          <p:cNvPr id="2" name="Title 1">
            <a:extLst>
              <a:ext uri="{FF2B5EF4-FFF2-40B4-BE49-F238E27FC236}">
                <a16:creationId xmlns:a16="http://schemas.microsoft.com/office/drawing/2014/main" id="{19A8A4F6-9224-CE02-F28C-9F51DD2CD7A7}"/>
              </a:ext>
            </a:extLst>
          </p:cNvPr>
          <p:cNvSpPr txBox="1">
            <a:spLocks/>
          </p:cNvSpPr>
          <p:nvPr/>
        </p:nvSpPr>
        <p:spPr>
          <a:xfrm>
            <a:off x="838199" y="3429000"/>
            <a:ext cx="10700657"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571500" indent="-571500">
              <a:buFont typeface="Arial" panose="020B0604020202020204" pitchFamily="34" charset="0"/>
              <a:buChar char="•"/>
            </a:pPr>
            <a:r>
              <a:rPr lang="en-US" sz="4000" dirty="0">
                <a:latin typeface="HelveticaNeueLTStd-Cn"/>
              </a:rPr>
              <a:t>Number needed to harm (NNH): A calculation that shows how many people need to be given the intervention to cause harm for one person</a:t>
            </a:r>
          </a:p>
          <a:p>
            <a:pPr marL="571500" indent="-571500">
              <a:buFont typeface="Arial" panose="020B0604020202020204" pitchFamily="34" charset="0"/>
              <a:buChar char="•"/>
            </a:pPr>
            <a:endParaRPr lang="en-US" sz="4000" dirty="0">
              <a:latin typeface="HelveticaNeueLTStd-Cn"/>
            </a:endParaRPr>
          </a:p>
          <a:p>
            <a:pPr marL="571500" indent="-571500">
              <a:buFont typeface="Arial" panose="020B0604020202020204" pitchFamily="34" charset="0"/>
              <a:buChar char="•"/>
            </a:pPr>
            <a:r>
              <a:rPr lang="en-US" sz="4000" b="1" dirty="0">
                <a:latin typeface="HelveticaNeueLTStd-Cn"/>
              </a:rPr>
              <a:t>Very important for interventions such as vaccines</a:t>
            </a:r>
            <a:endParaRPr lang="en-US" sz="4000" b="1" dirty="0"/>
          </a:p>
        </p:txBody>
      </p:sp>
    </p:spTree>
    <p:extLst>
      <p:ext uri="{BB962C8B-B14F-4D97-AF65-F5344CB8AC3E}">
        <p14:creationId xmlns:p14="http://schemas.microsoft.com/office/powerpoint/2010/main" val="5018307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E2A61-34FB-48D8-78A5-0EADCEE77474}"/>
              </a:ext>
            </a:extLst>
          </p:cNvPr>
          <p:cNvSpPr>
            <a:spLocks noGrp="1"/>
          </p:cNvSpPr>
          <p:nvPr>
            <p:ph type="title"/>
          </p:nvPr>
        </p:nvSpPr>
        <p:spPr>
          <a:xfrm>
            <a:off x="838200" y="365125"/>
            <a:ext cx="10515600" cy="737961"/>
          </a:xfrm>
        </p:spPr>
        <p:txBody>
          <a:bodyPr>
            <a:noAutofit/>
          </a:bodyPr>
          <a:lstStyle/>
          <a:p>
            <a:r>
              <a:rPr lang="en-US" sz="5400" b="1" dirty="0">
                <a:solidFill>
                  <a:srgbClr val="941114"/>
                </a:solidFill>
              </a:rPr>
              <a:t>Google NNH for Statins</a:t>
            </a:r>
          </a:p>
        </p:txBody>
      </p:sp>
      <p:sp>
        <p:nvSpPr>
          <p:cNvPr id="3" name="Content Placeholder 2">
            <a:extLst>
              <a:ext uri="{FF2B5EF4-FFF2-40B4-BE49-F238E27FC236}">
                <a16:creationId xmlns:a16="http://schemas.microsoft.com/office/drawing/2014/main" id="{B78BA531-8FC6-AC60-994A-03E112920FFD}"/>
              </a:ext>
            </a:extLst>
          </p:cNvPr>
          <p:cNvSpPr>
            <a:spLocks noGrp="1"/>
          </p:cNvSpPr>
          <p:nvPr>
            <p:ph idx="1"/>
          </p:nvPr>
        </p:nvSpPr>
        <p:spPr>
          <a:xfrm>
            <a:off x="838200" y="1414916"/>
            <a:ext cx="10918371" cy="5290684"/>
          </a:xfrm>
        </p:spPr>
        <p:txBody>
          <a:bodyPr>
            <a:normAutofit fontScale="85000" lnSpcReduction="20000"/>
          </a:bodyPr>
          <a:lstStyle/>
          <a:p>
            <a:r>
              <a:rPr lang="en-US" sz="4000" b="0" i="0" dirty="0">
                <a:solidFill>
                  <a:srgbClr val="001D35"/>
                </a:solidFill>
                <a:effectLst/>
                <a:latin typeface="Google Sans"/>
              </a:rPr>
              <a:t>The number needed to harm (NNH) for statins varies depending on the adverse event, but is generally between 21 and 204 people</a:t>
            </a:r>
          </a:p>
          <a:p>
            <a:endParaRPr lang="en-US" sz="4000" dirty="0">
              <a:solidFill>
                <a:srgbClr val="001D35"/>
              </a:solidFill>
              <a:latin typeface="Google Sans"/>
            </a:endParaRPr>
          </a:p>
          <a:p>
            <a:r>
              <a:rPr lang="en-US" sz="4000" b="0" i="0" dirty="0">
                <a:solidFill>
                  <a:srgbClr val="001D35"/>
                </a:solidFill>
                <a:effectLst/>
                <a:latin typeface="Google Sans"/>
              </a:rPr>
              <a:t>This means that for every 21 to 204 people treated with statins, one person will experience an adverse event </a:t>
            </a:r>
          </a:p>
          <a:p>
            <a:endParaRPr lang="en-US" sz="4000" b="0" i="0" dirty="0">
              <a:solidFill>
                <a:srgbClr val="001D35"/>
              </a:solidFill>
              <a:effectLst/>
              <a:latin typeface="Google Sans"/>
            </a:endParaRPr>
          </a:p>
          <a:p>
            <a:r>
              <a:rPr lang="en-US" sz="4000" dirty="0"/>
              <a:t>Risk/Benefit: Treating 1000 patients with a statin would prevent 37 cardiovascular events, and 5 AEs would be observed</a:t>
            </a:r>
          </a:p>
          <a:p>
            <a:pPr marL="231775" indent="-231775">
              <a:buNone/>
            </a:pPr>
            <a:r>
              <a:rPr lang="en-US" sz="3400" dirty="0"/>
              <a:t>   (Silva MA, et al. Statin-related adverse events: a meta-analysis. Clin </a:t>
            </a:r>
            <a:r>
              <a:rPr lang="en-US" sz="3400" dirty="0" err="1"/>
              <a:t>Ther</a:t>
            </a:r>
            <a:r>
              <a:rPr lang="en-US" sz="3400" dirty="0"/>
              <a:t>. 2006;28(1):26-35.)</a:t>
            </a:r>
          </a:p>
        </p:txBody>
      </p:sp>
    </p:spTree>
    <p:extLst>
      <p:ext uri="{BB962C8B-B14F-4D97-AF65-F5344CB8AC3E}">
        <p14:creationId xmlns:p14="http://schemas.microsoft.com/office/powerpoint/2010/main" val="766970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28A4D-B87F-DE6E-B1B2-A62E50AB275C}"/>
              </a:ext>
            </a:extLst>
          </p:cNvPr>
          <p:cNvSpPr>
            <a:spLocks noGrp="1"/>
          </p:cNvSpPr>
          <p:nvPr>
            <p:ph type="title"/>
          </p:nvPr>
        </p:nvSpPr>
        <p:spPr>
          <a:xfrm>
            <a:off x="838200" y="1448481"/>
            <a:ext cx="10515600" cy="2852737"/>
          </a:xfrm>
        </p:spPr>
        <p:txBody>
          <a:bodyPr/>
          <a:lstStyle/>
          <a:p>
            <a:pPr algn="ctr"/>
            <a:r>
              <a:rPr lang="en-US" b="1" dirty="0">
                <a:solidFill>
                  <a:srgbClr val="941114"/>
                </a:solidFill>
              </a:rPr>
              <a:t>What vaccine would you have wanted to know the NNH?</a:t>
            </a:r>
          </a:p>
        </p:txBody>
      </p:sp>
    </p:spTree>
    <p:extLst>
      <p:ext uri="{BB962C8B-B14F-4D97-AF65-F5344CB8AC3E}">
        <p14:creationId xmlns:p14="http://schemas.microsoft.com/office/powerpoint/2010/main" val="18068180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E97AA82-DC2A-0490-DB2A-7A2CD145F514}"/>
              </a:ext>
            </a:extLst>
          </p:cNvPr>
          <p:cNvPicPr>
            <a:picLocks noChangeAspect="1"/>
          </p:cNvPicPr>
          <p:nvPr/>
        </p:nvPicPr>
        <p:blipFill>
          <a:blip r:embed="rId2"/>
          <a:stretch>
            <a:fillRect/>
          </a:stretch>
        </p:blipFill>
        <p:spPr>
          <a:xfrm>
            <a:off x="3149603" y="-1"/>
            <a:ext cx="5617026" cy="7065861"/>
          </a:xfrm>
          <a:prstGeom prst="rect">
            <a:avLst/>
          </a:prstGeom>
        </p:spPr>
      </p:pic>
    </p:spTree>
    <p:extLst>
      <p:ext uri="{BB962C8B-B14F-4D97-AF65-F5344CB8AC3E}">
        <p14:creationId xmlns:p14="http://schemas.microsoft.com/office/powerpoint/2010/main" val="24314687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EBC9540-3CCC-AECF-9AA7-310FD3D0D73A}"/>
              </a:ext>
            </a:extLst>
          </p:cNvPr>
          <p:cNvPicPr>
            <a:picLocks noChangeAspect="1"/>
          </p:cNvPicPr>
          <p:nvPr/>
        </p:nvPicPr>
        <p:blipFill>
          <a:blip r:embed="rId3"/>
          <a:stretch>
            <a:fillRect/>
          </a:stretch>
        </p:blipFill>
        <p:spPr>
          <a:xfrm>
            <a:off x="569002" y="391886"/>
            <a:ext cx="11767159" cy="6466113"/>
          </a:xfrm>
          <a:prstGeom prst="rect">
            <a:avLst/>
          </a:prstGeom>
        </p:spPr>
      </p:pic>
      <p:sp>
        <p:nvSpPr>
          <p:cNvPr id="2" name="TextBox 1">
            <a:extLst>
              <a:ext uri="{FF2B5EF4-FFF2-40B4-BE49-F238E27FC236}">
                <a16:creationId xmlns:a16="http://schemas.microsoft.com/office/drawing/2014/main" id="{3476282E-915A-8AA6-DF30-1B3E4F7D1457}"/>
              </a:ext>
            </a:extLst>
          </p:cNvPr>
          <p:cNvSpPr txBox="1"/>
          <p:nvPr/>
        </p:nvSpPr>
        <p:spPr>
          <a:xfrm>
            <a:off x="5152571" y="928914"/>
            <a:ext cx="5050972" cy="5682343"/>
          </a:xfrm>
          <a:prstGeom prst="rect">
            <a:avLst/>
          </a:prstGeom>
          <a:solidFill>
            <a:srgbClr val="004684"/>
          </a:solidFill>
        </p:spPr>
        <p:txBody>
          <a:bodyPr vert="horz" wrap="none" lIns="91440" tIns="45720" rIns="91440" bIns="45720" rtlCol="0" anchor="ctr">
            <a:normAutofit/>
          </a:bodyPr>
          <a:lstStyle/>
          <a:p>
            <a:endParaRPr lang="en-US" dirty="0">
              <a:solidFill>
                <a:srgbClr val="004684"/>
              </a:solidFill>
            </a:endParaRPr>
          </a:p>
        </p:txBody>
      </p:sp>
    </p:spTree>
    <p:extLst>
      <p:ext uri="{BB962C8B-B14F-4D97-AF65-F5344CB8AC3E}">
        <p14:creationId xmlns:p14="http://schemas.microsoft.com/office/powerpoint/2010/main" val="1795867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Rectangle 3">
            <a:extLst>
              <a:ext uri="{FF2B5EF4-FFF2-40B4-BE49-F238E27FC236}">
                <a16:creationId xmlns:a16="http://schemas.microsoft.com/office/drawing/2014/main" id="{80547B30-879D-4C4E-A21D-B001A79C01DD}"/>
              </a:ext>
            </a:extLst>
          </p:cNvPr>
          <p:cNvSpPr>
            <a:spLocks noGrp="1" noChangeArrowheads="1"/>
          </p:cNvSpPr>
          <p:nvPr>
            <p:ph type="body" idx="1"/>
          </p:nvPr>
        </p:nvSpPr>
        <p:spPr>
          <a:xfrm>
            <a:off x="711200" y="1495340"/>
            <a:ext cx="11059886" cy="4114800"/>
          </a:xfrm>
        </p:spPr>
        <p:txBody>
          <a:bodyPr rtlCol="0">
            <a:normAutofit fontScale="92500" lnSpcReduction="10000"/>
          </a:bodyPr>
          <a:lstStyle/>
          <a:p>
            <a:pPr marL="280988" indent="-280988">
              <a:defRPr/>
            </a:pPr>
            <a:r>
              <a:rPr lang="en-US" altLang="en-US" sz="3600" dirty="0"/>
              <a:t>In summary, there are many parameters that tell us how good an intervention is</a:t>
            </a:r>
          </a:p>
          <a:p>
            <a:pPr marL="280988" indent="-280988">
              <a:defRPr/>
            </a:pPr>
            <a:r>
              <a:rPr lang="en-US" altLang="en-US" sz="3600" dirty="0"/>
              <a:t>Because an intervention works in one group, setting, or condition does not mean that it will apply to other populations or situations </a:t>
            </a:r>
          </a:p>
          <a:p>
            <a:pPr marL="280988" indent="-280988">
              <a:defRPr/>
            </a:pPr>
            <a:r>
              <a:rPr lang="en-US" altLang="en-US" sz="3600" dirty="0"/>
              <a:t>Strength of evidence and ES are the most common ways that we determine how good an intervention is</a:t>
            </a:r>
          </a:p>
          <a:p>
            <a:pPr marL="280988" indent="-280988">
              <a:defRPr/>
            </a:pPr>
            <a:r>
              <a:rPr lang="en-US" altLang="en-US" sz="3600" dirty="0"/>
              <a:t>Always ask a researcher or statistician to help you interpret how good an intervention might be   </a:t>
            </a:r>
          </a:p>
          <a:p>
            <a:pPr marL="280988" indent="-280988">
              <a:defRPr/>
            </a:pPr>
            <a:endParaRPr lang="en-US" altLang="en-US" dirty="0"/>
          </a:p>
        </p:txBody>
      </p:sp>
      <p:sp>
        <p:nvSpPr>
          <p:cNvPr id="2" name="Rectangle 2">
            <a:extLst>
              <a:ext uri="{FF2B5EF4-FFF2-40B4-BE49-F238E27FC236}">
                <a16:creationId xmlns:a16="http://schemas.microsoft.com/office/drawing/2014/main" id="{93818F47-CFDE-4D23-B2FF-48993A9F8284}"/>
              </a:ext>
            </a:extLst>
          </p:cNvPr>
          <p:cNvSpPr txBox="1">
            <a:spLocks noChangeArrowheads="1"/>
          </p:cNvSpPr>
          <p:nvPr/>
        </p:nvSpPr>
        <p:spPr bwMode="auto">
          <a:xfrm>
            <a:off x="1868489" y="1"/>
            <a:ext cx="8455025" cy="109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685800">
              <a:lnSpc>
                <a:spcPct val="90000"/>
              </a:lnSpc>
              <a:spcBef>
                <a:spcPts val="750"/>
              </a:spcBef>
              <a:buFont typeface="Arial" panose="020B0604020202020204" pitchFamily="34" charset="0"/>
              <a:buChar char="•"/>
              <a:defRPr sz="2100">
                <a:solidFill>
                  <a:schemeClr val="tx1"/>
                </a:solidFill>
                <a:latin typeface="Arial" panose="020B0604020202020204" pitchFamily="34" charset="0"/>
                <a:cs typeface="Arial" panose="020B0604020202020204" pitchFamily="34" charset="0"/>
              </a:defRPr>
            </a:lvl1pPr>
            <a:lvl2pPr marL="514350" indent="-171450" defTabSz="685800">
              <a:lnSpc>
                <a:spcPct val="90000"/>
              </a:lnSpc>
              <a:spcBef>
                <a:spcPts val="375"/>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2pPr>
            <a:lvl3pPr marL="857250" indent="-171450" defTabSz="685800">
              <a:lnSpc>
                <a:spcPct val="90000"/>
              </a:lnSpc>
              <a:spcBef>
                <a:spcPts val="375"/>
              </a:spcBef>
              <a:buFont typeface="Arial" panose="020B0604020202020204" pitchFamily="34" charset="0"/>
              <a:buChar char="•"/>
              <a:defRPr sz="1500">
                <a:solidFill>
                  <a:schemeClr val="tx1"/>
                </a:solidFill>
                <a:latin typeface="Arial" panose="020B0604020202020204" pitchFamily="34" charset="0"/>
                <a:cs typeface="Arial" panose="020B0604020202020204" pitchFamily="34" charset="0"/>
              </a:defRPr>
            </a:lvl3pPr>
            <a:lvl4pPr marL="1200150" indent="-171450" defTabSz="685800">
              <a:lnSpc>
                <a:spcPct val="90000"/>
              </a:lnSpc>
              <a:spcBef>
                <a:spcPts val="375"/>
              </a:spcBef>
              <a:buFont typeface="Arial" panose="020B0604020202020204" pitchFamily="34" charset="0"/>
              <a:buChar char="•"/>
              <a:defRPr sz="1300">
                <a:solidFill>
                  <a:schemeClr val="tx1"/>
                </a:solidFill>
                <a:latin typeface="Arial" panose="020B0604020202020204" pitchFamily="34" charset="0"/>
                <a:cs typeface="Arial" panose="020B0604020202020204" pitchFamily="34" charset="0"/>
              </a:defRPr>
            </a:lvl4pPr>
            <a:lvl5pPr marL="1543050" indent="-171450" defTabSz="685800">
              <a:lnSpc>
                <a:spcPct val="90000"/>
              </a:lnSpc>
              <a:spcBef>
                <a:spcPts val="375"/>
              </a:spcBef>
              <a:buFont typeface="Arial" panose="020B0604020202020204" pitchFamily="34" charset="0"/>
              <a:buChar char="•"/>
              <a:defRPr sz="1300">
                <a:solidFill>
                  <a:schemeClr val="tx1"/>
                </a:solidFill>
                <a:latin typeface="Arial" panose="020B0604020202020204" pitchFamily="34" charset="0"/>
                <a:cs typeface="Arial" panose="020B0604020202020204" pitchFamily="34" charset="0"/>
              </a:defRPr>
            </a:lvl5pPr>
            <a:lvl6pPr marL="20002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Arial" panose="020B0604020202020204" pitchFamily="34" charset="0"/>
                <a:cs typeface="Arial" panose="020B0604020202020204" pitchFamily="34" charset="0"/>
              </a:defRPr>
            </a:lvl6pPr>
            <a:lvl7pPr marL="24574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Arial" panose="020B0604020202020204" pitchFamily="34" charset="0"/>
                <a:cs typeface="Arial" panose="020B0604020202020204" pitchFamily="34" charset="0"/>
              </a:defRPr>
            </a:lvl7pPr>
            <a:lvl8pPr marL="29146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Arial" panose="020B0604020202020204" pitchFamily="34" charset="0"/>
                <a:cs typeface="Arial" panose="020B0604020202020204" pitchFamily="34" charset="0"/>
              </a:defRPr>
            </a:lvl8pPr>
            <a:lvl9pPr marL="33718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3300" b="1">
                <a:solidFill>
                  <a:schemeClr val="bg1"/>
                </a:solidFill>
              </a:rPr>
              <a:t>Simple Linear Regression</a:t>
            </a:r>
          </a:p>
        </p:txBody>
      </p:sp>
      <p:pic>
        <p:nvPicPr>
          <p:cNvPr id="13" name="Picture 12">
            <a:extLst>
              <a:ext uri="{FF2B5EF4-FFF2-40B4-BE49-F238E27FC236}">
                <a16:creationId xmlns:a16="http://schemas.microsoft.com/office/drawing/2014/main" id="{B1BB4516-5621-4CFD-B0FB-C1C8914C839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13" y="-15104"/>
            <a:ext cx="12202111" cy="1110479"/>
          </a:xfrm>
          <a:prstGeom prst="rect">
            <a:avLst/>
          </a:prstGeom>
        </p:spPr>
      </p:pic>
      <p:pic>
        <p:nvPicPr>
          <p:cNvPr id="14" name="Content Placeholder 3">
            <a:extLst>
              <a:ext uri="{FF2B5EF4-FFF2-40B4-BE49-F238E27FC236}">
                <a16:creationId xmlns:a16="http://schemas.microsoft.com/office/drawing/2014/main" id="{4E3E2AD5-66AE-4638-A38B-512A41954CD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6011694"/>
            <a:ext cx="12191998" cy="846306"/>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B8263B-CC7B-8949-FC84-1CFA8F31D168}"/>
            </a:ext>
          </a:extLst>
        </p:cNvPr>
        <p:cNvGrpSpPr/>
        <p:nvPr/>
      </p:nvGrpSpPr>
      <p:grpSpPr>
        <a:xfrm>
          <a:off x="0" y="0"/>
          <a:ext cx="0" cy="0"/>
          <a:chOff x="0" y="0"/>
          <a:chExt cx="0" cy="0"/>
        </a:xfrm>
      </p:grpSpPr>
      <p:sp>
        <p:nvSpPr>
          <p:cNvPr id="2" name="Rectangle 2">
            <a:extLst>
              <a:ext uri="{FF2B5EF4-FFF2-40B4-BE49-F238E27FC236}">
                <a16:creationId xmlns:a16="http://schemas.microsoft.com/office/drawing/2014/main" id="{AF5917A8-A826-8199-875A-EA913CB2CD80}"/>
              </a:ext>
            </a:extLst>
          </p:cNvPr>
          <p:cNvSpPr txBox="1">
            <a:spLocks noChangeArrowheads="1"/>
          </p:cNvSpPr>
          <p:nvPr/>
        </p:nvSpPr>
        <p:spPr bwMode="auto">
          <a:xfrm>
            <a:off x="1868489" y="1"/>
            <a:ext cx="8455025" cy="109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685800">
              <a:lnSpc>
                <a:spcPct val="90000"/>
              </a:lnSpc>
              <a:spcBef>
                <a:spcPts val="750"/>
              </a:spcBef>
              <a:buFont typeface="Arial" panose="020B0604020202020204" pitchFamily="34" charset="0"/>
              <a:buChar char="•"/>
              <a:defRPr sz="2100">
                <a:solidFill>
                  <a:schemeClr val="tx1"/>
                </a:solidFill>
                <a:latin typeface="Arial" panose="020B0604020202020204" pitchFamily="34" charset="0"/>
                <a:cs typeface="Arial" panose="020B0604020202020204" pitchFamily="34" charset="0"/>
              </a:defRPr>
            </a:lvl1pPr>
            <a:lvl2pPr marL="514350" indent="-171450" defTabSz="685800">
              <a:lnSpc>
                <a:spcPct val="90000"/>
              </a:lnSpc>
              <a:spcBef>
                <a:spcPts val="375"/>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2pPr>
            <a:lvl3pPr marL="857250" indent="-171450" defTabSz="685800">
              <a:lnSpc>
                <a:spcPct val="90000"/>
              </a:lnSpc>
              <a:spcBef>
                <a:spcPts val="375"/>
              </a:spcBef>
              <a:buFont typeface="Arial" panose="020B0604020202020204" pitchFamily="34" charset="0"/>
              <a:buChar char="•"/>
              <a:defRPr sz="1500">
                <a:solidFill>
                  <a:schemeClr val="tx1"/>
                </a:solidFill>
                <a:latin typeface="Arial" panose="020B0604020202020204" pitchFamily="34" charset="0"/>
                <a:cs typeface="Arial" panose="020B0604020202020204" pitchFamily="34" charset="0"/>
              </a:defRPr>
            </a:lvl3pPr>
            <a:lvl4pPr marL="1200150" indent="-171450" defTabSz="685800">
              <a:lnSpc>
                <a:spcPct val="90000"/>
              </a:lnSpc>
              <a:spcBef>
                <a:spcPts val="375"/>
              </a:spcBef>
              <a:buFont typeface="Arial" panose="020B0604020202020204" pitchFamily="34" charset="0"/>
              <a:buChar char="•"/>
              <a:defRPr sz="1300">
                <a:solidFill>
                  <a:schemeClr val="tx1"/>
                </a:solidFill>
                <a:latin typeface="Arial" panose="020B0604020202020204" pitchFamily="34" charset="0"/>
                <a:cs typeface="Arial" panose="020B0604020202020204" pitchFamily="34" charset="0"/>
              </a:defRPr>
            </a:lvl4pPr>
            <a:lvl5pPr marL="1543050" indent="-171450" defTabSz="685800">
              <a:lnSpc>
                <a:spcPct val="90000"/>
              </a:lnSpc>
              <a:spcBef>
                <a:spcPts val="375"/>
              </a:spcBef>
              <a:buFont typeface="Arial" panose="020B0604020202020204" pitchFamily="34" charset="0"/>
              <a:buChar char="•"/>
              <a:defRPr sz="1300">
                <a:solidFill>
                  <a:schemeClr val="tx1"/>
                </a:solidFill>
                <a:latin typeface="Arial" panose="020B0604020202020204" pitchFamily="34" charset="0"/>
                <a:cs typeface="Arial" panose="020B0604020202020204" pitchFamily="34" charset="0"/>
              </a:defRPr>
            </a:lvl5pPr>
            <a:lvl6pPr marL="20002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Arial" panose="020B0604020202020204" pitchFamily="34" charset="0"/>
                <a:cs typeface="Arial" panose="020B0604020202020204" pitchFamily="34" charset="0"/>
              </a:defRPr>
            </a:lvl6pPr>
            <a:lvl7pPr marL="24574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Arial" panose="020B0604020202020204" pitchFamily="34" charset="0"/>
                <a:cs typeface="Arial" panose="020B0604020202020204" pitchFamily="34" charset="0"/>
              </a:defRPr>
            </a:lvl7pPr>
            <a:lvl8pPr marL="29146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Arial" panose="020B0604020202020204" pitchFamily="34" charset="0"/>
                <a:cs typeface="Arial" panose="020B0604020202020204" pitchFamily="34" charset="0"/>
              </a:defRPr>
            </a:lvl8pPr>
            <a:lvl9pPr marL="33718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3300" b="1">
                <a:solidFill>
                  <a:schemeClr val="bg1"/>
                </a:solidFill>
              </a:rPr>
              <a:t>Simple Linear Regression</a:t>
            </a:r>
          </a:p>
        </p:txBody>
      </p:sp>
      <p:pic>
        <p:nvPicPr>
          <p:cNvPr id="13" name="Picture 12">
            <a:extLst>
              <a:ext uri="{FF2B5EF4-FFF2-40B4-BE49-F238E27FC236}">
                <a16:creationId xmlns:a16="http://schemas.microsoft.com/office/drawing/2014/main" id="{70D87113-876F-A856-ECCD-28B533174A3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13" y="-15104"/>
            <a:ext cx="12202111" cy="1110479"/>
          </a:xfrm>
          <a:prstGeom prst="rect">
            <a:avLst/>
          </a:prstGeom>
        </p:spPr>
      </p:pic>
      <p:pic>
        <p:nvPicPr>
          <p:cNvPr id="14" name="Content Placeholder 3">
            <a:extLst>
              <a:ext uri="{FF2B5EF4-FFF2-40B4-BE49-F238E27FC236}">
                <a16:creationId xmlns:a16="http://schemas.microsoft.com/office/drawing/2014/main" id="{1B643013-22AC-BBBE-7944-63A6C92F8C1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6011694"/>
            <a:ext cx="12191998" cy="846306"/>
          </a:xfrm>
          <a:prstGeom prst="rect">
            <a:avLst/>
          </a:prstGeom>
        </p:spPr>
      </p:pic>
      <p:pic>
        <p:nvPicPr>
          <p:cNvPr id="1026" name="Picture 2" descr="speech bubble with interrogation sign cloud isolated icon">
            <a:extLst>
              <a:ext uri="{FF2B5EF4-FFF2-40B4-BE49-F238E27FC236}">
                <a16:creationId xmlns:a16="http://schemas.microsoft.com/office/drawing/2014/main" id="{ACE3A379-6DD8-5F8C-FED2-1E94418B1EC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09617" y="1238080"/>
            <a:ext cx="5962650" cy="4772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88687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solidFill>
          <a:srgbClr val="004684"/>
        </a:solidFill>
      </a:spPr>
      <a:bodyPr vert="horz" lIns="91440" tIns="45720" rIns="91440" bIns="45720" rtlCol="0" anchor="ctr">
        <a:normAutofit lnSpcReduction="10000"/>
      </a:bodyPr>
      <a:lstStyle>
        <a:defPPr>
          <a:defRPr dirty="0">
            <a:solidFill>
              <a:srgbClr val="004684"/>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2874</TotalTime>
  <Words>1924</Words>
  <Application>Microsoft Office PowerPoint</Application>
  <PresentationFormat>Widescreen</PresentationFormat>
  <Paragraphs>226</Paragraphs>
  <Slides>38</Slides>
  <Notes>15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38</vt:i4>
      </vt:variant>
    </vt:vector>
  </HeadingPairs>
  <TitlesOfParts>
    <vt:vector size="47" baseType="lpstr">
      <vt:lpstr>Arial</vt:lpstr>
      <vt:lpstr>Calibri</vt:lpstr>
      <vt:lpstr>Calibri Light</vt:lpstr>
      <vt:lpstr>Google Sans</vt:lpstr>
      <vt:lpstr>HelveticaNeueLTStd-Cn</vt:lpstr>
      <vt:lpstr>Inter</vt:lpstr>
      <vt:lpstr>Times New Roman</vt:lpstr>
      <vt:lpstr>Wingdings</vt:lpstr>
      <vt:lpstr>Office Theme</vt:lpstr>
      <vt:lpstr>Rosemary C. Polomano, PhD, RN, FAAN Professor of Pain Practice University of Pennsylvania School of Nursing Professor of Anesthesiology and Critical Care (Secondary) University of Pennsylvania Perelman School of Medicine  Claire M. Fagin Hall 418 Curie Blvd Philadelphia, PA 19104 E-mail: polomanr@nursing.upenn.edu </vt:lpstr>
      <vt:lpstr>How Are Your Going to Change After this Presentation? </vt:lpstr>
      <vt:lpstr>What is “Evidence-Based Practice”?</vt:lpstr>
      <vt:lpstr>Stressed and Steeped in Tradition</vt:lpstr>
      <vt:lpstr>How Do We know How Good an Intervention Is? </vt:lpstr>
      <vt:lpstr>EBP is based on evidence  Levels of  Evidence</vt:lpstr>
      <vt:lpstr>The Strongest Level of Synthesis: A Meta-Analysis</vt:lpstr>
      <vt:lpstr>Meta-analyses and Systematic Reviews</vt:lpstr>
      <vt:lpstr>Quality of a Meta-analysis and Systematic Review</vt:lpstr>
      <vt:lpstr>PowerPoint Presentation</vt:lpstr>
      <vt:lpstr>PowerPoint Presentation</vt:lpstr>
      <vt:lpstr>PowerPoint Presentation</vt:lpstr>
      <vt:lpstr>How Do We know How Good an Intervention Is? </vt:lpstr>
      <vt:lpstr>Effect Size (ES): It is th size of the treatment/intervention effect</vt:lpstr>
      <vt:lpstr>Cohen’s Effect Sizes for the Magnitude of the Treatment Effect (d)</vt:lpstr>
      <vt:lpstr>Does the ES differ by an intervention? YES </vt:lpstr>
      <vt:lpstr>Is Aromatherapy Vs. Music Therapy Evidence-based? (Population, Setting, Condition, Outcome)</vt:lpstr>
      <vt:lpstr>Let’s walk through an example research article </vt:lpstr>
      <vt:lpstr>Cohen’s Effect Sizes for the Magnitude  of the Treatment Effect </vt:lpstr>
      <vt:lpstr>Example from a Study of a drug for Opioid-induced Constipation (Single-Dose Study):  62% Responded to RELISTOR Within 4 Hours*  </vt:lpstr>
      <vt:lpstr>PowerPoint Presentation</vt:lpstr>
      <vt:lpstr>PowerPoint Presentation</vt:lpstr>
      <vt:lpstr>PowerPoint Presentation</vt:lpstr>
      <vt:lpstr>How Good is an Intervention?</vt:lpstr>
      <vt:lpstr>PowerPoint Presentation</vt:lpstr>
      <vt:lpstr>Kaplan-Maier Curves for Probability</vt:lpstr>
      <vt:lpstr>How Do We know How Good an Intervention Is? </vt:lpstr>
      <vt:lpstr>Number Needed to Treat (NNT)</vt:lpstr>
      <vt:lpstr>PowerPoint Presentation</vt:lpstr>
      <vt:lpstr>Implications for Practice</vt:lpstr>
      <vt:lpstr>How Do We know How Good an Intervention Is? </vt:lpstr>
      <vt:lpstr>Number Needed to Harm (NNH)</vt:lpstr>
      <vt:lpstr>Google NNH for Statins</vt:lpstr>
      <vt:lpstr>What vaccine would you have wanted to know the NNH?</vt:lpstr>
      <vt:lpstr>PowerPoint Presentation</vt:lpstr>
      <vt:lpstr>PowerPoint Presentation</vt:lpstr>
      <vt:lpstr>PowerPoint Presentation</vt:lpstr>
      <vt:lpstr>PowerPoint Presentation</vt:lpstr>
    </vt:vector>
  </TitlesOfParts>
  <Company>University of Pennsylvania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Parker, William</dc:creator>
  <cp:lastModifiedBy>Polomano, Rosemary C</cp:lastModifiedBy>
  <cp:revision>129</cp:revision>
  <dcterms:created xsi:type="dcterms:W3CDTF">2015-06-09T13:37:05Z</dcterms:created>
  <dcterms:modified xsi:type="dcterms:W3CDTF">2025-02-27T02:15:53Z</dcterms:modified>
</cp:coreProperties>
</file>